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302" r:id="rId6"/>
    <p:sldId id="260" r:id="rId7"/>
    <p:sldId id="261" r:id="rId8"/>
    <p:sldId id="263" r:id="rId9"/>
    <p:sldId id="271" r:id="rId10"/>
    <p:sldId id="272" r:id="rId11"/>
    <p:sldId id="265" r:id="rId12"/>
    <p:sldId id="273" r:id="rId13"/>
    <p:sldId id="266" r:id="rId14"/>
    <p:sldId id="264" r:id="rId15"/>
    <p:sldId id="275" r:id="rId16"/>
    <p:sldId id="296" r:id="rId17"/>
    <p:sldId id="274" r:id="rId18"/>
    <p:sldId id="279" r:id="rId19"/>
    <p:sldId id="303" r:id="rId20"/>
    <p:sldId id="304" r:id="rId21"/>
    <p:sldId id="282" r:id="rId22"/>
    <p:sldId id="281" r:id="rId23"/>
    <p:sldId id="283" r:id="rId24"/>
    <p:sldId id="307" r:id="rId25"/>
    <p:sldId id="278" r:id="rId26"/>
    <p:sldId id="284" r:id="rId27"/>
    <p:sldId id="276" r:id="rId28"/>
    <p:sldId id="285" r:id="rId29"/>
    <p:sldId id="286" r:id="rId30"/>
    <p:sldId id="288" r:id="rId31"/>
    <p:sldId id="291" r:id="rId32"/>
    <p:sldId id="305" r:id="rId33"/>
    <p:sldId id="292" r:id="rId34"/>
    <p:sldId id="293" r:id="rId35"/>
    <p:sldId id="290" r:id="rId36"/>
    <p:sldId id="289" r:id="rId37"/>
    <p:sldId id="306" r:id="rId38"/>
    <p:sldId id="308" r:id="rId39"/>
    <p:sldId id="309" r:id="rId40"/>
    <p:sldId id="310" r:id="rId41"/>
    <p:sldId id="298" r:id="rId42"/>
    <p:sldId id="299" r:id="rId43"/>
    <p:sldId id="300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2" autoAdjust="0"/>
    <p:restoredTop sz="95915" autoAdjust="0"/>
  </p:normalViewPr>
  <p:slideViewPr>
    <p:cSldViewPr>
      <p:cViewPr>
        <p:scale>
          <a:sx n="70" d="100"/>
          <a:sy n="70" d="100"/>
        </p:scale>
        <p:origin x="-136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BC4C-44FA-4EEF-ABCD-2B5CF7839B24}" type="datetimeFigureOut">
              <a:rPr lang="cs-CZ" smtClean="0"/>
              <a:t>15.10.2015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590D5-1A16-4F41-A31C-FB5B6F28C686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BC4C-44FA-4EEF-ABCD-2B5CF7839B24}" type="datetimeFigureOut">
              <a:rPr lang="cs-CZ" smtClean="0"/>
              <a:t>15.10.2015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590D5-1A16-4F41-A31C-FB5B6F28C68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BC4C-44FA-4EEF-ABCD-2B5CF7839B24}" type="datetimeFigureOut">
              <a:rPr lang="cs-CZ" smtClean="0"/>
              <a:t>15.10.2015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590D5-1A16-4F41-A31C-FB5B6F28C68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BC4C-44FA-4EEF-ABCD-2B5CF7839B24}" type="datetimeFigureOut">
              <a:rPr lang="cs-CZ" smtClean="0"/>
              <a:t>15.10.2015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590D5-1A16-4F41-A31C-FB5B6F28C68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BC4C-44FA-4EEF-ABCD-2B5CF7839B24}" type="datetimeFigureOut">
              <a:rPr lang="cs-CZ" smtClean="0"/>
              <a:t>15.10.2015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590D5-1A16-4F41-A31C-FB5B6F28C68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BC4C-44FA-4EEF-ABCD-2B5CF7839B24}" type="datetimeFigureOut">
              <a:rPr lang="cs-CZ" smtClean="0"/>
              <a:t>15.10.2015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590D5-1A16-4F41-A31C-FB5B6F28C686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BC4C-44FA-4EEF-ABCD-2B5CF7839B24}" type="datetimeFigureOut">
              <a:rPr lang="cs-CZ" smtClean="0"/>
              <a:t>15.10.2015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590D5-1A16-4F41-A31C-FB5B6F28C68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BC4C-44FA-4EEF-ABCD-2B5CF7839B24}" type="datetimeFigureOut">
              <a:rPr lang="cs-CZ" smtClean="0"/>
              <a:t>15.10.2015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590D5-1A16-4F41-A31C-FB5B6F28C68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BC4C-44FA-4EEF-ABCD-2B5CF7839B24}" type="datetimeFigureOut">
              <a:rPr lang="cs-CZ" smtClean="0"/>
              <a:t>15.10.2015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590D5-1A16-4F41-A31C-FB5B6F28C68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BC4C-44FA-4EEF-ABCD-2B5CF7839B24}" type="datetimeFigureOut">
              <a:rPr lang="cs-CZ" smtClean="0"/>
              <a:t>15.10.2015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590D5-1A16-4F41-A31C-FB5B6F28C68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5BC4C-44FA-4EEF-ABCD-2B5CF7839B24}" type="datetimeFigureOut">
              <a:rPr lang="cs-CZ" smtClean="0"/>
              <a:t>15.10.2015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590D5-1A16-4F41-A31C-FB5B6F28C68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CF5BC4C-44FA-4EEF-ABCD-2B5CF7839B24}" type="datetimeFigureOut">
              <a:rPr lang="cs-CZ" smtClean="0"/>
              <a:t>15.10.2015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8E590D5-1A16-4F41-A31C-FB5B6F28C68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HUMPOLEC 102015\Bez názvu\300713-pe-vitez-hu-lety_galerie-980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2" y="0"/>
            <a:ext cx="9334500" cy="700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MOBILITA MĚSTA HUMPOLCE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Workshop studentů Fakulty stavební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Vysokého učení technického v Brně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6205954"/>
            <a:ext cx="858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Humpolec						          12-15.10.2015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65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58"/>
            <a:ext cx="8229600" cy="1047072"/>
          </a:xfrm>
        </p:spPr>
        <p:txBody>
          <a:bodyPr>
            <a:normAutofit/>
          </a:bodyPr>
          <a:lstStyle/>
          <a:p>
            <a:r>
              <a:rPr lang="cs-CZ" sz="2800" dirty="0" smtClean="0"/>
              <a:t>SILNIČNÍ DOPRAVA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5292080" y="908721"/>
            <a:ext cx="385192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Státní komunikace</a:t>
            </a:r>
          </a:p>
          <a:p>
            <a:r>
              <a:rPr lang="cs-CZ" sz="2800" dirty="0" smtClean="0"/>
              <a:t>D1</a:t>
            </a:r>
          </a:p>
          <a:p>
            <a:r>
              <a:rPr lang="cs-CZ" sz="2800" dirty="0" smtClean="0"/>
              <a:t>I/34</a:t>
            </a:r>
          </a:p>
          <a:p>
            <a:r>
              <a:rPr lang="cs-CZ" sz="2800" dirty="0" smtClean="0"/>
              <a:t>Krajské komunikace</a:t>
            </a:r>
          </a:p>
          <a:p>
            <a:r>
              <a:rPr lang="cs-CZ" sz="2800" dirty="0" smtClean="0"/>
              <a:t>II/129</a:t>
            </a:r>
          </a:p>
          <a:p>
            <a:r>
              <a:rPr lang="cs-CZ" sz="2800" dirty="0" smtClean="0"/>
              <a:t>II/347</a:t>
            </a:r>
          </a:p>
          <a:p>
            <a:r>
              <a:rPr lang="cs-CZ" sz="2800" dirty="0" smtClean="0"/>
              <a:t>II/523</a:t>
            </a:r>
          </a:p>
          <a:p>
            <a:r>
              <a:rPr lang="cs-CZ" sz="2800" dirty="0" smtClean="0"/>
              <a:t>III/12924</a:t>
            </a:r>
            <a:endParaRPr lang="cs-CZ" sz="2800" dirty="0" smtClean="0">
              <a:solidFill>
                <a:srgbClr val="FF0000"/>
              </a:solidFill>
            </a:endParaRPr>
          </a:p>
          <a:p>
            <a:r>
              <a:rPr lang="cs-CZ" sz="2800" dirty="0" smtClean="0"/>
              <a:t>III/12934</a:t>
            </a:r>
            <a:endParaRPr lang="cs-CZ" sz="2800" dirty="0"/>
          </a:p>
          <a:p>
            <a:r>
              <a:rPr lang="cs-CZ" sz="2800" dirty="0" smtClean="0"/>
              <a:t>III/12935</a:t>
            </a:r>
          </a:p>
          <a:p>
            <a:r>
              <a:rPr lang="cs-CZ" sz="2800" dirty="0" smtClean="0"/>
              <a:t>III/34771</a:t>
            </a:r>
          </a:p>
          <a:p>
            <a:endParaRPr lang="cs-CZ" sz="2800" dirty="0" smtClean="0"/>
          </a:p>
          <a:p>
            <a:r>
              <a:rPr lang="cs-CZ" sz="2800" dirty="0" smtClean="0"/>
              <a:t>Městské a účelové komunikace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Sejky\Desktop\mapmap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268760"/>
            <a:ext cx="5309543" cy="423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6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3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DOPRAVNÍ INTENZITY</a:t>
            </a:r>
            <a:endParaRPr lang="cs-CZ" sz="2800" dirty="0"/>
          </a:p>
        </p:txBody>
      </p:sp>
      <p:pic>
        <p:nvPicPr>
          <p:cNvPr id="4098" name="Picture 2" descr="I:\HUMPOLEC 102015\Bez názvu\61-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6" b="10457"/>
          <a:stretch/>
        </p:blipFill>
        <p:spPr bwMode="auto">
          <a:xfrm>
            <a:off x="1763688" y="764703"/>
            <a:ext cx="5544616" cy="583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42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7057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VYJÍŽĎKA A DOJÍŽĎKA</a:t>
            </a:r>
            <a:endParaRPr lang="cs-CZ" sz="2800" dirty="0"/>
          </a:p>
        </p:txBody>
      </p:sp>
      <p:pic>
        <p:nvPicPr>
          <p:cNvPr id="1026" name="Picture 2" descr="H:\vyjíždkaxdojížd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87135"/>
            <a:ext cx="9144000" cy="361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076056" y="594928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sčítání lidu, domů a bytů 2011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001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13486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CELKOVÁ NEHODOVOST</a:t>
            </a:r>
            <a:endParaRPr lang="cs-CZ" sz="2800" dirty="0"/>
          </a:p>
        </p:txBody>
      </p:sp>
      <p:pic>
        <p:nvPicPr>
          <p:cNvPr id="5122" name="Picture 2" descr="C:\Users\Kuba\Desktop\HUMPOLEC 102015\nehodovost - humpole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55" y="1275154"/>
            <a:ext cx="4959697" cy="547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55576" y="778455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Období: 1.1.2007 - </a:t>
            </a:r>
            <a:r>
              <a:rPr lang="cs-CZ" sz="2400" dirty="0" smtClean="0"/>
              <a:t>31.7.2015, celkem 649 nehod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7236296" y="6378251"/>
            <a:ext cx="173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jdvm.cz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245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dirty="0" smtClean="0"/>
              <a:t>AUTOBUSOVÁ DOPRAVA</a:t>
            </a:r>
            <a:br>
              <a:rPr lang="cs-CZ" sz="2800" dirty="0" smtClean="0"/>
            </a:br>
            <a:r>
              <a:rPr lang="cs-CZ" sz="2800" dirty="0" smtClean="0"/>
              <a:t>SÍŤ AUTOBUSOVÝCH LINEK</a:t>
            </a:r>
            <a:endParaRPr lang="cs-CZ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7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97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54968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POČET SPOJŮ DÁLKOVÉ DOPRAVY</a:t>
            </a:r>
            <a:endParaRPr lang="cs-CZ" sz="28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67544" y="1628800"/>
            <a:ext cx="4114800" cy="2728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 smtClean="0"/>
              <a:t>Počet spojů za 24 hodin: </a:t>
            </a:r>
          </a:p>
          <a:p>
            <a:pPr marL="0" indent="0">
              <a:buNone/>
            </a:pPr>
            <a:r>
              <a:rPr lang="cs-CZ" sz="2400" dirty="0" smtClean="0"/>
              <a:t>- 40 autobusové </a:t>
            </a:r>
            <a:r>
              <a:rPr lang="cs-CZ" sz="2400" dirty="0"/>
              <a:t>nádraží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- 70 mléčné lahůdky</a:t>
            </a:r>
          </a:p>
          <a:p>
            <a:pPr marL="0" indent="0">
              <a:buNone/>
            </a:pPr>
            <a:r>
              <a:rPr lang="cs-CZ" sz="2400" dirty="0" smtClean="0"/>
              <a:t>- 5 pošta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582344" y="1628798"/>
            <a:ext cx="4253034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 smtClean="0"/>
              <a:t>Obrat cestujících za 24 hodin:</a:t>
            </a:r>
          </a:p>
          <a:p>
            <a:pPr marL="0" indent="0">
              <a:buNone/>
            </a:pPr>
            <a:r>
              <a:rPr lang="cs-CZ" sz="2400" dirty="0" smtClean="0"/>
              <a:t>- 15 % autobusové </a:t>
            </a:r>
            <a:r>
              <a:rPr lang="cs-CZ" sz="2400" dirty="0"/>
              <a:t>nádraží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- 85 % zastávky po městě</a:t>
            </a:r>
            <a:r>
              <a:rPr lang="cs-CZ" sz="2400" dirty="0"/>
              <a:t> </a:t>
            </a:r>
            <a:r>
              <a:rPr lang="cs-CZ" sz="2400" dirty="0" smtClean="0"/>
              <a:t>zejména mléčné lahůdky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67544" y="4357291"/>
            <a:ext cx="7992887" cy="1952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cs-CZ" sz="2400" dirty="0" smtClean="0"/>
              <a:t>Například z našeho krátkodobého průzkumu obrat cestujících na zastávce mléčné lahůdky ve špičkové hodině 14:30-15:30 byl 150 cestujících.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cs-CZ" sz="24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1723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7"/>
            <a:ext cx="8229600" cy="854968"/>
          </a:xfrm>
        </p:spPr>
        <p:txBody>
          <a:bodyPr>
            <a:normAutofit/>
          </a:bodyPr>
          <a:lstStyle/>
          <a:p>
            <a:r>
              <a:rPr lang="cs-CZ" sz="2800" dirty="0" smtClean="0"/>
              <a:t>DOSTUPNOST AUTOBUSOVÝCH ZASTÁVEK</a:t>
            </a:r>
            <a:endParaRPr lang="cs-CZ" sz="2800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07904" y="709973"/>
            <a:ext cx="4248472" cy="516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 smtClean="0"/>
              <a:t>5 minut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13"/>
            <a:ext cx="9144000" cy="596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32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8944" y="-961"/>
            <a:ext cx="8229600" cy="854968"/>
          </a:xfrm>
        </p:spPr>
        <p:txBody>
          <a:bodyPr>
            <a:normAutofit/>
          </a:bodyPr>
          <a:lstStyle/>
          <a:p>
            <a:r>
              <a:rPr lang="cs-CZ" sz="2800" dirty="0" smtClean="0"/>
              <a:t>DOSTUPNOST AUTOBUSOVÝCH ZASTÁVEK</a:t>
            </a:r>
            <a:endParaRPr lang="cs-CZ" sz="2800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563888" y="716652"/>
            <a:ext cx="1440160" cy="516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 smtClean="0"/>
              <a:t>10 minut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62013"/>
            <a:ext cx="9150586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36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2243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KŘIŽOVATKA ŠKOLNÍ x HÁLKOVA</a:t>
            </a:r>
            <a:endParaRPr lang="cs-CZ" sz="2800" dirty="0"/>
          </a:p>
        </p:txBody>
      </p:sp>
      <p:pic>
        <p:nvPicPr>
          <p:cNvPr id="5" name="Content Placeholder 4" descr="Snímek obrazovky 2015-10-15 v 0.07.4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5" b="19505"/>
          <a:stretch>
            <a:fillRect/>
          </a:stretch>
        </p:blipFill>
        <p:spPr>
          <a:xfrm>
            <a:off x="467544" y="1484784"/>
            <a:ext cx="8229600" cy="4525963"/>
          </a:xfrm>
        </p:spPr>
      </p:pic>
      <p:sp>
        <p:nvSpPr>
          <p:cNvPr id="4" name="TextovéPole 3"/>
          <p:cNvSpPr txBox="1"/>
          <p:nvPr/>
        </p:nvSpPr>
        <p:spPr>
          <a:xfrm>
            <a:off x="7236296" y="6193585"/>
            <a:ext cx="173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mapy.cz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1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2243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KŘIŽOVATKA ŠKOLNÍ x HÁLKOVA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3847" y="1124744"/>
            <a:ext cx="5490045" cy="44644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dirty="0" smtClean="0"/>
              <a:t>Základní škola Hálkova, září 2015 došlo ke změně vstupu do školy. Vstup do školy byl přeložen na ulici Školní. </a:t>
            </a:r>
          </a:p>
          <a:p>
            <a:pPr marL="0" indent="0" algn="just">
              <a:buNone/>
            </a:pPr>
            <a:r>
              <a:rPr lang="cs-CZ" sz="2400" dirty="0" smtClean="0"/>
              <a:t>Školu navštěvuje 700 žáků. Přibližně polovina žáků dojíždí z okolí Humpolce. </a:t>
            </a:r>
            <a:endParaRPr lang="cs-CZ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0" y="1245243"/>
            <a:ext cx="2822580" cy="435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ásobení 5"/>
          <p:cNvSpPr/>
          <p:nvPr/>
        </p:nvSpPr>
        <p:spPr>
          <a:xfrm>
            <a:off x="1954530" y="2132856"/>
            <a:ext cx="504056" cy="504056"/>
          </a:xfrm>
          <a:prstGeom prst="mathMultiply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eva 8"/>
          <p:cNvSpPr/>
          <p:nvPr/>
        </p:nvSpPr>
        <p:spPr>
          <a:xfrm rot="1726948">
            <a:off x="1494807" y="3518422"/>
            <a:ext cx="451485" cy="361610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0" name="Picture 2" descr="D:\Vysoká škola\4. ročník\Humpolec\IMG_20151014_202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963" y="3140968"/>
            <a:ext cx="5767415" cy="324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72838" y="5643006"/>
            <a:ext cx="173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mapy.cz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710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HUMPOLEC 102015\Bez názvu\FAST_Historie_Foto-07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82" y="0"/>
            <a:ext cx="9908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8562" y="692696"/>
            <a:ext cx="8496944" cy="1872208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Vysoké učení technické v Brně</a:t>
            </a:r>
            <a:b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Fakulta stavební</a:t>
            </a:r>
            <a:b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Ústav pozemních komunikací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38659" y="2996952"/>
            <a:ext cx="479477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Pedagogové:	doc. Ing. Jan Pavlíček, CSc.</a:t>
            </a:r>
          </a:p>
          <a:p>
            <a:r>
              <a:rPr lang="cs-CZ" sz="2000" dirty="0"/>
              <a:t>	</a:t>
            </a:r>
            <a:r>
              <a:rPr lang="cs-CZ" sz="2000" dirty="0" smtClean="0"/>
              <a:t>	Ing. Martin Všetečka</a:t>
            </a:r>
          </a:p>
          <a:p>
            <a:endParaRPr lang="cs-CZ" sz="2000" dirty="0"/>
          </a:p>
          <a:p>
            <a:r>
              <a:rPr lang="cs-CZ" sz="2000" dirty="0" smtClean="0"/>
              <a:t>Studenti:	Aleš </a:t>
            </a:r>
            <a:r>
              <a:rPr lang="cs-CZ" sz="2000" dirty="0" err="1" smtClean="0"/>
              <a:t>Pagač</a:t>
            </a:r>
            <a:endParaRPr lang="cs-CZ" sz="2000" dirty="0" smtClean="0"/>
          </a:p>
          <a:p>
            <a:r>
              <a:rPr lang="cs-CZ" sz="2000" dirty="0"/>
              <a:t>	</a:t>
            </a:r>
            <a:r>
              <a:rPr lang="cs-CZ" sz="2000" dirty="0" smtClean="0"/>
              <a:t>	Jakub Zítka</a:t>
            </a:r>
          </a:p>
          <a:p>
            <a:r>
              <a:rPr lang="cs-CZ" sz="2000" dirty="0"/>
              <a:t>	</a:t>
            </a:r>
            <a:r>
              <a:rPr lang="cs-CZ" sz="2000" dirty="0" smtClean="0"/>
              <a:t>	Jan Sejkora	</a:t>
            </a:r>
          </a:p>
          <a:p>
            <a:r>
              <a:rPr lang="cs-CZ" sz="2000" dirty="0"/>
              <a:t>	</a:t>
            </a:r>
            <a:r>
              <a:rPr lang="cs-CZ" sz="2000" dirty="0" smtClean="0"/>
              <a:t>	Zdeněk Mareček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8510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H:\obrázky\DSCN5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77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školní x hálkov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7130741" cy="68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2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93204"/>
            <a:ext cx="8877672" cy="571500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NEHODOVOST HÁLKOVA x ŠKOLNÍ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39736" y="764704"/>
            <a:ext cx="346379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/>
              <a:t>Období 2007-2015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dirty="0"/>
              <a:t>Žlutá = auto x chodec</a:t>
            </a:r>
          </a:p>
          <a:p>
            <a:pPr marL="0" indent="0">
              <a:buNone/>
            </a:pPr>
            <a:r>
              <a:rPr lang="cs-CZ" sz="2400" dirty="0" smtClean="0"/>
              <a:t>Červená = auto x auto</a:t>
            </a:r>
          </a:p>
        </p:txBody>
      </p:sp>
      <p:pic>
        <p:nvPicPr>
          <p:cNvPr id="8194" name="Picture 2" descr="H:\nehodovost - školní - vyznačená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5413655" cy="597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236296" y="6193585"/>
            <a:ext cx="173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jdvm.cz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52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" y="11898"/>
            <a:ext cx="9042008" cy="685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80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:\Výstřiže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8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16216" y="6193585"/>
            <a:ext cx="24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prostranstvi.cz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583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ULICE HUSOVA - HAVLÍČKOVO NÁMĚSTÍ</a:t>
            </a:r>
            <a:endParaRPr lang="cs-CZ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988840"/>
            <a:ext cx="9144001" cy="433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53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b="1" dirty="0" smtClean="0"/>
              <a:t>Připomínky k navrhovanému řešení:</a:t>
            </a:r>
          </a:p>
          <a:p>
            <a:pPr algn="just"/>
            <a:r>
              <a:rPr lang="cs-CZ" sz="2400" dirty="0" smtClean="0"/>
              <a:t>Vozovka a parkovací stání ponechat v dlažbě</a:t>
            </a:r>
          </a:p>
          <a:p>
            <a:pPr algn="just"/>
            <a:r>
              <a:rPr lang="cs-CZ" sz="2400" dirty="0" smtClean="0"/>
              <a:t>Zvážit zrušení zpomalovacích prahů v prostoru Havlíčkova náměstí a ulici Husovy</a:t>
            </a:r>
          </a:p>
          <a:p>
            <a:pPr algn="just"/>
            <a:r>
              <a:rPr lang="cs-CZ" sz="2400" dirty="0" smtClean="0"/>
              <a:t>Zkrátit rozdělovací ostrůvky se zelení (stromy) na kolmém parkovacím stání </a:t>
            </a:r>
          </a:p>
        </p:txBody>
      </p:sp>
    </p:spTree>
    <p:extLst>
      <p:ext uri="{BB962C8B-B14F-4D97-AF65-F5344CB8AC3E}">
        <p14:creationId xmlns:p14="http://schemas.microsoft.com/office/powerpoint/2010/main" val="223653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0688"/>
            <a:ext cx="9188547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13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endParaRPr lang="cs-CZ" sz="28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" y="692696"/>
            <a:ext cx="9144000" cy="56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54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1098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KŘIŽOVATKA HÁLKOVA x MASARYKOVA</a:t>
            </a:r>
            <a:endParaRPr lang="cs-CZ" sz="28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503689" cy="531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236296" y="6488668"/>
            <a:ext cx="173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mapy.cz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216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548680"/>
            <a:ext cx="8219256" cy="572149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dirty="0" smtClean="0"/>
              <a:t>Na pozvání radnice Města Humpolce jsme provedli rekognoskaci dopravní sítě ve městě.</a:t>
            </a:r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dirty="0" smtClean="0"/>
              <a:t>Podrobněji jsme se věnovali projektům, které jsme převzali od města. Na těchto úsecích jsme provedli dopravní průzkumy. Jedná se o křižovatku Hálkova x Masarykova a Hálkova x Školní včetně úseku ulic Školní, Havlíčkova náměstí a Husovy.</a:t>
            </a:r>
          </a:p>
          <a:p>
            <a:pPr marL="0" indent="0" algn="just">
              <a:buNone/>
            </a:pPr>
            <a:endParaRPr lang="cs-CZ" dirty="0" smtClean="0"/>
          </a:p>
          <a:p>
            <a:pPr marL="0" indent="0" algn="just">
              <a:buNone/>
            </a:pPr>
            <a:r>
              <a:rPr lang="cs-CZ" dirty="0" smtClean="0"/>
              <a:t>Pro náš průzkum jsme navštívili místní železniční stanici, Policii ČR v Humpolci, základní školu Hálkova.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047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400" dirty="0"/>
          </a:p>
        </p:txBody>
      </p:sp>
      <p:pic>
        <p:nvPicPr>
          <p:cNvPr id="13314" name="Picture 2" descr="H:\Masarykova - hálkov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6552728" cy="659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0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400" dirty="0"/>
          </a:p>
        </p:txBody>
      </p:sp>
      <p:pic>
        <p:nvPicPr>
          <p:cNvPr id="3074" name="Picture 2" descr="D:\Vysoká škola\4. ročník\Humpolec\IMG_20151015_0859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r="21426" b="15064"/>
          <a:stretch/>
        </p:blipFill>
        <p:spPr bwMode="auto">
          <a:xfrm>
            <a:off x="0" y="0"/>
            <a:ext cx="9165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9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Vysoká škola\4. ročník\Humpolec\nehodovost lidl - vyznačená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5279592" cy="54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488864" y="1268760"/>
            <a:ext cx="3463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dirty="0" smtClean="0"/>
              <a:t>Období 2007-2015</a:t>
            </a:r>
          </a:p>
          <a:p>
            <a:pPr marL="0" indent="0">
              <a:buFont typeface="Arial" pitchFamily="34" charset="0"/>
              <a:buNone/>
            </a:pPr>
            <a:endParaRPr lang="cs-CZ" dirty="0" smtClean="0"/>
          </a:p>
          <a:p>
            <a:pPr marL="0" indent="0">
              <a:buFont typeface="Arial" pitchFamily="34" charset="0"/>
              <a:buNone/>
            </a:pPr>
            <a:r>
              <a:rPr lang="cs-CZ" dirty="0" smtClean="0"/>
              <a:t>Žlutá = auto x chodec</a:t>
            </a:r>
          </a:p>
          <a:p>
            <a:pPr marL="0" indent="0">
              <a:buFont typeface="Arial" pitchFamily="34" charset="0"/>
              <a:buNone/>
            </a:pPr>
            <a:r>
              <a:rPr lang="cs-CZ" dirty="0" smtClean="0"/>
              <a:t>Červená = auto x auto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107504" y="193204"/>
            <a:ext cx="8877672" cy="571500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NEHODOVOST HÁLKOVA x MASARYKOVA</a:t>
            </a:r>
            <a:endParaRPr lang="cs-CZ" sz="2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236296" y="6193585"/>
            <a:ext cx="173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jdvm.cz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054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4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162050"/>
            <a:ext cx="56769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85"/>
            <a:ext cx="9202567" cy="681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34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397467"/>
            <a:ext cx="8229600" cy="64807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200" b="1" dirty="0" smtClean="0"/>
              <a:t>Připomínky k navrhovanému řešení:</a:t>
            </a:r>
          </a:p>
          <a:p>
            <a:pPr algn="just"/>
            <a:r>
              <a:rPr lang="cs-CZ" sz="2200" dirty="0" smtClean="0"/>
              <a:t>Navrhované řešení upřednostňuje motorovou dopravu a není vstřícné pro pěší dopravu. </a:t>
            </a:r>
          </a:p>
          <a:p>
            <a:pPr algn="just"/>
            <a:r>
              <a:rPr lang="cs-CZ" sz="2200" dirty="0" smtClean="0"/>
              <a:t>Segregace pěších pomocí zábradlí na všech nárožích bude mít za následek zvýšení rychlosti na hlavní komunikaci.</a:t>
            </a:r>
          </a:p>
          <a:p>
            <a:pPr algn="just"/>
            <a:r>
              <a:rPr lang="cs-CZ" sz="2200" dirty="0" smtClean="0"/>
              <a:t>Přechody na ramenech ulice Masarykovy jsou při použití ochranných ostrůvků zbytečně dlouhé až 10,5 m. Plochy chodníku lze rozšířit o šířky parkovacích pruhů 2x2 m a tím dosáhnout celkové délky přechodu 6,2 m. </a:t>
            </a:r>
            <a:endParaRPr lang="cs-CZ" sz="2200" dirty="0"/>
          </a:p>
          <a:p>
            <a:pPr algn="just"/>
            <a:r>
              <a:rPr lang="cs-CZ" sz="2200" dirty="0" smtClean="0"/>
              <a:t>Ochranné ostrůvky znemožňují pravá odbočení nákladních vozidel i autobusů.</a:t>
            </a:r>
          </a:p>
          <a:p>
            <a:pPr algn="just"/>
            <a:r>
              <a:rPr lang="cs-CZ" sz="2200" dirty="0" smtClean="0"/>
              <a:t>Nástupiště autobusů na straně polikliniky jsou zúžená na 2,0 m což neodpovídá počtu cestujících.</a:t>
            </a:r>
          </a:p>
          <a:p>
            <a:pPr algn="just"/>
            <a:r>
              <a:rPr lang="cs-CZ" sz="2200" dirty="0" smtClean="0"/>
              <a:t>S ohledem na větší intenzitu dopravy na ulici Hálkovy a preferenci autobusové dopravy by bylo vhodné zvážit změnu přednosti v jízdě.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32884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95936" y="1600200"/>
            <a:ext cx="469086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10" y="764704"/>
            <a:ext cx="36576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I:\Humpolec-fotky\2015-10-13 14.49.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214" y="2492896"/>
            <a:ext cx="5143194" cy="38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62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400" dirty="0"/>
          </a:p>
        </p:txBody>
      </p:sp>
      <p:pic>
        <p:nvPicPr>
          <p:cNvPr id="15362" name="Picture 2" descr="H:\Humpolec-fotky\IMG_1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-24831" y="0"/>
            <a:ext cx="9286651" cy="696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61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:\Humpolec-fotky\2015-10-14 09.08.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18" y="31630"/>
            <a:ext cx="9173118" cy="682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56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ZÁVĚR A DOPORUČENÍ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556792"/>
            <a:ext cx="8964488" cy="452596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Vymeze</a:t>
            </a:r>
            <a:r>
              <a:rPr lang="cs-CZ" dirty="0" smtClean="0"/>
              <a:t>ní dopravně zklidněné zóny centra města např. Tempo 30</a:t>
            </a:r>
          </a:p>
          <a:p>
            <a:endParaRPr lang="cs-CZ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23404"/>
            <a:ext cx="5256584" cy="453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Volný tvar 8"/>
          <p:cNvSpPr/>
          <p:nvPr/>
        </p:nvSpPr>
        <p:spPr>
          <a:xfrm>
            <a:off x="2532249" y="2524835"/>
            <a:ext cx="3616658" cy="3084394"/>
          </a:xfrm>
          <a:custGeom>
            <a:avLst/>
            <a:gdLst>
              <a:gd name="connsiteX0" fmla="*/ 409433 w 4039738"/>
              <a:gd name="connsiteY0" fmla="*/ 655092 h 3084394"/>
              <a:gd name="connsiteX1" fmla="*/ 1992574 w 4039738"/>
              <a:gd name="connsiteY1" fmla="*/ 0 h 3084394"/>
              <a:gd name="connsiteX2" fmla="*/ 2361063 w 4039738"/>
              <a:gd name="connsiteY2" fmla="*/ 95534 h 3084394"/>
              <a:gd name="connsiteX3" fmla="*/ 2456597 w 4039738"/>
              <a:gd name="connsiteY3" fmla="*/ 532263 h 3084394"/>
              <a:gd name="connsiteX4" fmla="*/ 3507475 w 4039738"/>
              <a:gd name="connsiteY4" fmla="*/ 1064525 h 3084394"/>
              <a:gd name="connsiteX5" fmla="*/ 4039738 w 4039738"/>
              <a:gd name="connsiteY5" fmla="*/ 1815152 h 3084394"/>
              <a:gd name="connsiteX6" fmla="*/ 3425588 w 4039738"/>
              <a:gd name="connsiteY6" fmla="*/ 1883391 h 3084394"/>
              <a:gd name="connsiteX7" fmla="*/ 3207224 w 4039738"/>
              <a:gd name="connsiteY7" fmla="*/ 1583140 h 3084394"/>
              <a:gd name="connsiteX8" fmla="*/ 2524836 w 4039738"/>
              <a:gd name="connsiteY8" fmla="*/ 2074460 h 3084394"/>
              <a:gd name="connsiteX9" fmla="*/ 2279177 w 4039738"/>
              <a:gd name="connsiteY9" fmla="*/ 2729552 h 3084394"/>
              <a:gd name="connsiteX10" fmla="*/ 1624084 w 4039738"/>
              <a:gd name="connsiteY10" fmla="*/ 3084394 h 3084394"/>
              <a:gd name="connsiteX11" fmla="*/ 0 w 4039738"/>
              <a:gd name="connsiteY11" fmla="*/ 2033516 h 3084394"/>
              <a:gd name="connsiteX12" fmla="*/ 313899 w 4039738"/>
              <a:gd name="connsiteY12" fmla="*/ 1528549 h 3084394"/>
              <a:gd name="connsiteX13" fmla="*/ 641445 w 4039738"/>
              <a:gd name="connsiteY13" fmla="*/ 1323833 h 3084394"/>
              <a:gd name="connsiteX14" fmla="*/ 409433 w 4039738"/>
              <a:gd name="connsiteY14" fmla="*/ 655092 h 3084394"/>
              <a:gd name="connsiteX0" fmla="*/ 409433 w 3507475"/>
              <a:gd name="connsiteY0" fmla="*/ 655092 h 3084394"/>
              <a:gd name="connsiteX1" fmla="*/ 1992574 w 3507475"/>
              <a:gd name="connsiteY1" fmla="*/ 0 h 3084394"/>
              <a:gd name="connsiteX2" fmla="*/ 2361063 w 3507475"/>
              <a:gd name="connsiteY2" fmla="*/ 95534 h 3084394"/>
              <a:gd name="connsiteX3" fmla="*/ 2456597 w 3507475"/>
              <a:gd name="connsiteY3" fmla="*/ 532263 h 3084394"/>
              <a:gd name="connsiteX4" fmla="*/ 3507475 w 3507475"/>
              <a:gd name="connsiteY4" fmla="*/ 1064525 h 3084394"/>
              <a:gd name="connsiteX5" fmla="*/ 3425588 w 3507475"/>
              <a:gd name="connsiteY5" fmla="*/ 1883391 h 3084394"/>
              <a:gd name="connsiteX6" fmla="*/ 3207224 w 3507475"/>
              <a:gd name="connsiteY6" fmla="*/ 1583140 h 3084394"/>
              <a:gd name="connsiteX7" fmla="*/ 2524836 w 3507475"/>
              <a:gd name="connsiteY7" fmla="*/ 2074460 h 3084394"/>
              <a:gd name="connsiteX8" fmla="*/ 2279177 w 3507475"/>
              <a:gd name="connsiteY8" fmla="*/ 2729552 h 3084394"/>
              <a:gd name="connsiteX9" fmla="*/ 1624084 w 3507475"/>
              <a:gd name="connsiteY9" fmla="*/ 3084394 h 3084394"/>
              <a:gd name="connsiteX10" fmla="*/ 0 w 3507475"/>
              <a:gd name="connsiteY10" fmla="*/ 2033516 h 3084394"/>
              <a:gd name="connsiteX11" fmla="*/ 313899 w 3507475"/>
              <a:gd name="connsiteY11" fmla="*/ 1528549 h 3084394"/>
              <a:gd name="connsiteX12" fmla="*/ 641445 w 3507475"/>
              <a:gd name="connsiteY12" fmla="*/ 1323833 h 3084394"/>
              <a:gd name="connsiteX13" fmla="*/ 409433 w 3507475"/>
              <a:gd name="connsiteY13" fmla="*/ 655092 h 3084394"/>
              <a:gd name="connsiteX0" fmla="*/ 409433 w 3507475"/>
              <a:gd name="connsiteY0" fmla="*/ 655092 h 3084394"/>
              <a:gd name="connsiteX1" fmla="*/ 1992574 w 3507475"/>
              <a:gd name="connsiteY1" fmla="*/ 0 h 3084394"/>
              <a:gd name="connsiteX2" fmla="*/ 2361063 w 3507475"/>
              <a:gd name="connsiteY2" fmla="*/ 95534 h 3084394"/>
              <a:gd name="connsiteX3" fmla="*/ 2456597 w 3507475"/>
              <a:gd name="connsiteY3" fmla="*/ 532263 h 3084394"/>
              <a:gd name="connsiteX4" fmla="*/ 3507475 w 3507475"/>
              <a:gd name="connsiteY4" fmla="*/ 1064525 h 3084394"/>
              <a:gd name="connsiteX5" fmla="*/ 3207224 w 3507475"/>
              <a:gd name="connsiteY5" fmla="*/ 1583140 h 3084394"/>
              <a:gd name="connsiteX6" fmla="*/ 2524836 w 3507475"/>
              <a:gd name="connsiteY6" fmla="*/ 2074460 h 3084394"/>
              <a:gd name="connsiteX7" fmla="*/ 2279177 w 3507475"/>
              <a:gd name="connsiteY7" fmla="*/ 2729552 h 3084394"/>
              <a:gd name="connsiteX8" fmla="*/ 1624084 w 3507475"/>
              <a:gd name="connsiteY8" fmla="*/ 3084394 h 3084394"/>
              <a:gd name="connsiteX9" fmla="*/ 0 w 3507475"/>
              <a:gd name="connsiteY9" fmla="*/ 2033516 h 3084394"/>
              <a:gd name="connsiteX10" fmla="*/ 313899 w 3507475"/>
              <a:gd name="connsiteY10" fmla="*/ 1528549 h 3084394"/>
              <a:gd name="connsiteX11" fmla="*/ 641445 w 3507475"/>
              <a:gd name="connsiteY11" fmla="*/ 1323833 h 3084394"/>
              <a:gd name="connsiteX12" fmla="*/ 409433 w 3507475"/>
              <a:gd name="connsiteY12" fmla="*/ 655092 h 3084394"/>
              <a:gd name="connsiteX0" fmla="*/ 409433 w 3507475"/>
              <a:gd name="connsiteY0" fmla="*/ 655092 h 3084394"/>
              <a:gd name="connsiteX1" fmla="*/ 1992574 w 3507475"/>
              <a:gd name="connsiteY1" fmla="*/ 0 h 3084394"/>
              <a:gd name="connsiteX2" fmla="*/ 2361063 w 3507475"/>
              <a:gd name="connsiteY2" fmla="*/ 95534 h 3084394"/>
              <a:gd name="connsiteX3" fmla="*/ 2456597 w 3507475"/>
              <a:gd name="connsiteY3" fmla="*/ 532263 h 3084394"/>
              <a:gd name="connsiteX4" fmla="*/ 2585662 w 3507475"/>
              <a:gd name="connsiteY4" fmla="*/ 477671 h 3084394"/>
              <a:gd name="connsiteX5" fmla="*/ 3507475 w 3507475"/>
              <a:gd name="connsiteY5" fmla="*/ 1064525 h 3084394"/>
              <a:gd name="connsiteX6" fmla="*/ 3207224 w 3507475"/>
              <a:gd name="connsiteY6" fmla="*/ 1583140 h 3084394"/>
              <a:gd name="connsiteX7" fmla="*/ 2524836 w 3507475"/>
              <a:gd name="connsiteY7" fmla="*/ 2074460 h 3084394"/>
              <a:gd name="connsiteX8" fmla="*/ 2279177 w 3507475"/>
              <a:gd name="connsiteY8" fmla="*/ 2729552 h 3084394"/>
              <a:gd name="connsiteX9" fmla="*/ 1624084 w 3507475"/>
              <a:gd name="connsiteY9" fmla="*/ 3084394 h 3084394"/>
              <a:gd name="connsiteX10" fmla="*/ 0 w 3507475"/>
              <a:gd name="connsiteY10" fmla="*/ 2033516 h 3084394"/>
              <a:gd name="connsiteX11" fmla="*/ 313899 w 3507475"/>
              <a:gd name="connsiteY11" fmla="*/ 1528549 h 3084394"/>
              <a:gd name="connsiteX12" fmla="*/ 641445 w 3507475"/>
              <a:gd name="connsiteY12" fmla="*/ 1323833 h 3084394"/>
              <a:gd name="connsiteX13" fmla="*/ 409433 w 3507475"/>
              <a:gd name="connsiteY13" fmla="*/ 655092 h 3084394"/>
              <a:gd name="connsiteX0" fmla="*/ 409433 w 3507475"/>
              <a:gd name="connsiteY0" fmla="*/ 655092 h 3084394"/>
              <a:gd name="connsiteX1" fmla="*/ 1992574 w 3507475"/>
              <a:gd name="connsiteY1" fmla="*/ 0 h 3084394"/>
              <a:gd name="connsiteX2" fmla="*/ 2361063 w 3507475"/>
              <a:gd name="connsiteY2" fmla="*/ 95534 h 3084394"/>
              <a:gd name="connsiteX3" fmla="*/ 2593075 w 3507475"/>
              <a:gd name="connsiteY3" fmla="*/ 504968 h 3084394"/>
              <a:gd name="connsiteX4" fmla="*/ 2585662 w 3507475"/>
              <a:gd name="connsiteY4" fmla="*/ 477671 h 3084394"/>
              <a:gd name="connsiteX5" fmla="*/ 3507475 w 3507475"/>
              <a:gd name="connsiteY5" fmla="*/ 1064525 h 3084394"/>
              <a:gd name="connsiteX6" fmla="*/ 3207224 w 3507475"/>
              <a:gd name="connsiteY6" fmla="*/ 1583140 h 3084394"/>
              <a:gd name="connsiteX7" fmla="*/ 2524836 w 3507475"/>
              <a:gd name="connsiteY7" fmla="*/ 2074460 h 3084394"/>
              <a:gd name="connsiteX8" fmla="*/ 2279177 w 3507475"/>
              <a:gd name="connsiteY8" fmla="*/ 2729552 h 3084394"/>
              <a:gd name="connsiteX9" fmla="*/ 1624084 w 3507475"/>
              <a:gd name="connsiteY9" fmla="*/ 3084394 h 3084394"/>
              <a:gd name="connsiteX10" fmla="*/ 0 w 3507475"/>
              <a:gd name="connsiteY10" fmla="*/ 2033516 h 3084394"/>
              <a:gd name="connsiteX11" fmla="*/ 313899 w 3507475"/>
              <a:gd name="connsiteY11" fmla="*/ 1528549 h 3084394"/>
              <a:gd name="connsiteX12" fmla="*/ 641445 w 3507475"/>
              <a:gd name="connsiteY12" fmla="*/ 1323833 h 3084394"/>
              <a:gd name="connsiteX13" fmla="*/ 409433 w 3507475"/>
              <a:gd name="connsiteY13" fmla="*/ 655092 h 3084394"/>
              <a:gd name="connsiteX0" fmla="*/ 409433 w 3507475"/>
              <a:gd name="connsiteY0" fmla="*/ 655092 h 3084394"/>
              <a:gd name="connsiteX1" fmla="*/ 1992574 w 3507475"/>
              <a:gd name="connsiteY1" fmla="*/ 0 h 3084394"/>
              <a:gd name="connsiteX2" fmla="*/ 2361063 w 3507475"/>
              <a:gd name="connsiteY2" fmla="*/ 95534 h 3084394"/>
              <a:gd name="connsiteX3" fmla="*/ 2593075 w 3507475"/>
              <a:gd name="connsiteY3" fmla="*/ 504968 h 3084394"/>
              <a:gd name="connsiteX4" fmla="*/ 2585662 w 3507475"/>
              <a:gd name="connsiteY4" fmla="*/ 477671 h 3084394"/>
              <a:gd name="connsiteX5" fmla="*/ 3507475 w 3507475"/>
              <a:gd name="connsiteY5" fmla="*/ 1064525 h 3084394"/>
              <a:gd name="connsiteX6" fmla="*/ 3138985 w 3507475"/>
              <a:gd name="connsiteY6" fmla="*/ 1405719 h 3084394"/>
              <a:gd name="connsiteX7" fmla="*/ 2524836 w 3507475"/>
              <a:gd name="connsiteY7" fmla="*/ 2074460 h 3084394"/>
              <a:gd name="connsiteX8" fmla="*/ 2279177 w 3507475"/>
              <a:gd name="connsiteY8" fmla="*/ 2729552 h 3084394"/>
              <a:gd name="connsiteX9" fmla="*/ 1624084 w 3507475"/>
              <a:gd name="connsiteY9" fmla="*/ 3084394 h 3084394"/>
              <a:gd name="connsiteX10" fmla="*/ 0 w 3507475"/>
              <a:gd name="connsiteY10" fmla="*/ 2033516 h 3084394"/>
              <a:gd name="connsiteX11" fmla="*/ 313899 w 3507475"/>
              <a:gd name="connsiteY11" fmla="*/ 1528549 h 3084394"/>
              <a:gd name="connsiteX12" fmla="*/ 641445 w 3507475"/>
              <a:gd name="connsiteY12" fmla="*/ 1323833 h 3084394"/>
              <a:gd name="connsiteX13" fmla="*/ 409433 w 3507475"/>
              <a:gd name="connsiteY13" fmla="*/ 655092 h 3084394"/>
              <a:gd name="connsiteX0" fmla="*/ 409433 w 3521123"/>
              <a:gd name="connsiteY0" fmla="*/ 655092 h 3084394"/>
              <a:gd name="connsiteX1" fmla="*/ 1992574 w 3521123"/>
              <a:gd name="connsiteY1" fmla="*/ 0 h 3084394"/>
              <a:gd name="connsiteX2" fmla="*/ 2361063 w 3521123"/>
              <a:gd name="connsiteY2" fmla="*/ 95534 h 3084394"/>
              <a:gd name="connsiteX3" fmla="*/ 2593075 w 3521123"/>
              <a:gd name="connsiteY3" fmla="*/ 504968 h 3084394"/>
              <a:gd name="connsiteX4" fmla="*/ 2585662 w 3521123"/>
              <a:gd name="connsiteY4" fmla="*/ 477671 h 3084394"/>
              <a:gd name="connsiteX5" fmla="*/ 3521123 w 3521123"/>
              <a:gd name="connsiteY5" fmla="*/ 1146411 h 3084394"/>
              <a:gd name="connsiteX6" fmla="*/ 3138985 w 3521123"/>
              <a:gd name="connsiteY6" fmla="*/ 1405719 h 3084394"/>
              <a:gd name="connsiteX7" fmla="*/ 2524836 w 3521123"/>
              <a:gd name="connsiteY7" fmla="*/ 2074460 h 3084394"/>
              <a:gd name="connsiteX8" fmla="*/ 2279177 w 3521123"/>
              <a:gd name="connsiteY8" fmla="*/ 2729552 h 3084394"/>
              <a:gd name="connsiteX9" fmla="*/ 1624084 w 3521123"/>
              <a:gd name="connsiteY9" fmla="*/ 3084394 h 3084394"/>
              <a:gd name="connsiteX10" fmla="*/ 0 w 3521123"/>
              <a:gd name="connsiteY10" fmla="*/ 2033516 h 3084394"/>
              <a:gd name="connsiteX11" fmla="*/ 313899 w 3521123"/>
              <a:gd name="connsiteY11" fmla="*/ 1528549 h 3084394"/>
              <a:gd name="connsiteX12" fmla="*/ 641445 w 3521123"/>
              <a:gd name="connsiteY12" fmla="*/ 1323833 h 3084394"/>
              <a:gd name="connsiteX13" fmla="*/ 409433 w 3521123"/>
              <a:gd name="connsiteY13" fmla="*/ 655092 h 3084394"/>
              <a:gd name="connsiteX0" fmla="*/ 409433 w 3521123"/>
              <a:gd name="connsiteY0" fmla="*/ 655092 h 3084394"/>
              <a:gd name="connsiteX1" fmla="*/ 1992574 w 3521123"/>
              <a:gd name="connsiteY1" fmla="*/ 0 h 3084394"/>
              <a:gd name="connsiteX2" fmla="*/ 2361063 w 3521123"/>
              <a:gd name="connsiteY2" fmla="*/ 95534 h 3084394"/>
              <a:gd name="connsiteX3" fmla="*/ 2593075 w 3521123"/>
              <a:gd name="connsiteY3" fmla="*/ 504968 h 3084394"/>
              <a:gd name="connsiteX4" fmla="*/ 2585662 w 3521123"/>
              <a:gd name="connsiteY4" fmla="*/ 477671 h 3084394"/>
              <a:gd name="connsiteX5" fmla="*/ 3521123 w 3521123"/>
              <a:gd name="connsiteY5" fmla="*/ 1146411 h 3084394"/>
              <a:gd name="connsiteX6" fmla="*/ 3138985 w 3521123"/>
              <a:gd name="connsiteY6" fmla="*/ 1405719 h 3084394"/>
              <a:gd name="connsiteX7" fmla="*/ 2524836 w 3521123"/>
              <a:gd name="connsiteY7" fmla="*/ 2074460 h 3084394"/>
              <a:gd name="connsiteX8" fmla="*/ 2238234 w 3521123"/>
              <a:gd name="connsiteY8" fmla="*/ 2674961 h 3084394"/>
              <a:gd name="connsiteX9" fmla="*/ 1624084 w 3521123"/>
              <a:gd name="connsiteY9" fmla="*/ 3084394 h 3084394"/>
              <a:gd name="connsiteX10" fmla="*/ 0 w 3521123"/>
              <a:gd name="connsiteY10" fmla="*/ 2033516 h 3084394"/>
              <a:gd name="connsiteX11" fmla="*/ 313899 w 3521123"/>
              <a:gd name="connsiteY11" fmla="*/ 1528549 h 3084394"/>
              <a:gd name="connsiteX12" fmla="*/ 641445 w 3521123"/>
              <a:gd name="connsiteY12" fmla="*/ 1323833 h 3084394"/>
              <a:gd name="connsiteX13" fmla="*/ 409433 w 3521123"/>
              <a:gd name="connsiteY13" fmla="*/ 655092 h 3084394"/>
              <a:gd name="connsiteX0" fmla="*/ 409433 w 3521123"/>
              <a:gd name="connsiteY0" fmla="*/ 655092 h 3084394"/>
              <a:gd name="connsiteX1" fmla="*/ 1992574 w 3521123"/>
              <a:gd name="connsiteY1" fmla="*/ 0 h 3084394"/>
              <a:gd name="connsiteX2" fmla="*/ 2361063 w 3521123"/>
              <a:gd name="connsiteY2" fmla="*/ 95534 h 3084394"/>
              <a:gd name="connsiteX3" fmla="*/ 2593075 w 3521123"/>
              <a:gd name="connsiteY3" fmla="*/ 504968 h 3084394"/>
              <a:gd name="connsiteX4" fmla="*/ 2585662 w 3521123"/>
              <a:gd name="connsiteY4" fmla="*/ 477671 h 3084394"/>
              <a:gd name="connsiteX5" fmla="*/ 3521123 w 3521123"/>
              <a:gd name="connsiteY5" fmla="*/ 1146411 h 3084394"/>
              <a:gd name="connsiteX6" fmla="*/ 3138985 w 3521123"/>
              <a:gd name="connsiteY6" fmla="*/ 1405719 h 3084394"/>
              <a:gd name="connsiteX7" fmla="*/ 3117924 w 3521123"/>
              <a:gd name="connsiteY7" fmla="*/ 1378424 h 3084394"/>
              <a:gd name="connsiteX8" fmla="*/ 2524836 w 3521123"/>
              <a:gd name="connsiteY8" fmla="*/ 2074460 h 3084394"/>
              <a:gd name="connsiteX9" fmla="*/ 2238234 w 3521123"/>
              <a:gd name="connsiteY9" fmla="*/ 2674961 h 3084394"/>
              <a:gd name="connsiteX10" fmla="*/ 1624084 w 3521123"/>
              <a:gd name="connsiteY10" fmla="*/ 3084394 h 3084394"/>
              <a:gd name="connsiteX11" fmla="*/ 0 w 3521123"/>
              <a:gd name="connsiteY11" fmla="*/ 2033516 h 3084394"/>
              <a:gd name="connsiteX12" fmla="*/ 313899 w 3521123"/>
              <a:gd name="connsiteY12" fmla="*/ 1528549 h 3084394"/>
              <a:gd name="connsiteX13" fmla="*/ 641445 w 3521123"/>
              <a:gd name="connsiteY13" fmla="*/ 1323833 h 3084394"/>
              <a:gd name="connsiteX14" fmla="*/ 409433 w 3521123"/>
              <a:gd name="connsiteY14" fmla="*/ 655092 h 3084394"/>
              <a:gd name="connsiteX0" fmla="*/ 409433 w 3521123"/>
              <a:gd name="connsiteY0" fmla="*/ 655092 h 3084394"/>
              <a:gd name="connsiteX1" fmla="*/ 1992574 w 3521123"/>
              <a:gd name="connsiteY1" fmla="*/ 0 h 3084394"/>
              <a:gd name="connsiteX2" fmla="*/ 2361063 w 3521123"/>
              <a:gd name="connsiteY2" fmla="*/ 95534 h 3084394"/>
              <a:gd name="connsiteX3" fmla="*/ 2593075 w 3521123"/>
              <a:gd name="connsiteY3" fmla="*/ 504968 h 3084394"/>
              <a:gd name="connsiteX4" fmla="*/ 2585662 w 3521123"/>
              <a:gd name="connsiteY4" fmla="*/ 477671 h 3084394"/>
              <a:gd name="connsiteX5" fmla="*/ 3521123 w 3521123"/>
              <a:gd name="connsiteY5" fmla="*/ 1146411 h 3084394"/>
              <a:gd name="connsiteX6" fmla="*/ 3138985 w 3521123"/>
              <a:gd name="connsiteY6" fmla="*/ 1405719 h 3084394"/>
              <a:gd name="connsiteX7" fmla="*/ 3117924 w 3521123"/>
              <a:gd name="connsiteY7" fmla="*/ 1596788 h 3084394"/>
              <a:gd name="connsiteX8" fmla="*/ 2524836 w 3521123"/>
              <a:gd name="connsiteY8" fmla="*/ 2074460 h 3084394"/>
              <a:gd name="connsiteX9" fmla="*/ 2238234 w 3521123"/>
              <a:gd name="connsiteY9" fmla="*/ 2674961 h 3084394"/>
              <a:gd name="connsiteX10" fmla="*/ 1624084 w 3521123"/>
              <a:gd name="connsiteY10" fmla="*/ 3084394 h 3084394"/>
              <a:gd name="connsiteX11" fmla="*/ 0 w 3521123"/>
              <a:gd name="connsiteY11" fmla="*/ 2033516 h 3084394"/>
              <a:gd name="connsiteX12" fmla="*/ 313899 w 3521123"/>
              <a:gd name="connsiteY12" fmla="*/ 1528549 h 3084394"/>
              <a:gd name="connsiteX13" fmla="*/ 641445 w 3521123"/>
              <a:gd name="connsiteY13" fmla="*/ 1323833 h 3084394"/>
              <a:gd name="connsiteX14" fmla="*/ 409433 w 3521123"/>
              <a:gd name="connsiteY14" fmla="*/ 655092 h 3084394"/>
              <a:gd name="connsiteX0" fmla="*/ 409433 w 3521123"/>
              <a:gd name="connsiteY0" fmla="*/ 655092 h 3084394"/>
              <a:gd name="connsiteX1" fmla="*/ 1992574 w 3521123"/>
              <a:gd name="connsiteY1" fmla="*/ 0 h 3084394"/>
              <a:gd name="connsiteX2" fmla="*/ 2361063 w 3521123"/>
              <a:gd name="connsiteY2" fmla="*/ 95534 h 3084394"/>
              <a:gd name="connsiteX3" fmla="*/ 2593075 w 3521123"/>
              <a:gd name="connsiteY3" fmla="*/ 504968 h 3084394"/>
              <a:gd name="connsiteX4" fmla="*/ 2585662 w 3521123"/>
              <a:gd name="connsiteY4" fmla="*/ 477671 h 3084394"/>
              <a:gd name="connsiteX5" fmla="*/ 3521123 w 3521123"/>
              <a:gd name="connsiteY5" fmla="*/ 1146411 h 3084394"/>
              <a:gd name="connsiteX6" fmla="*/ 3138985 w 3521123"/>
              <a:gd name="connsiteY6" fmla="*/ 1405719 h 3084394"/>
              <a:gd name="connsiteX7" fmla="*/ 3117924 w 3521123"/>
              <a:gd name="connsiteY7" fmla="*/ 1596788 h 3084394"/>
              <a:gd name="connsiteX8" fmla="*/ 2565779 w 3521123"/>
              <a:gd name="connsiteY8" fmla="*/ 1951630 h 3084394"/>
              <a:gd name="connsiteX9" fmla="*/ 2238234 w 3521123"/>
              <a:gd name="connsiteY9" fmla="*/ 2674961 h 3084394"/>
              <a:gd name="connsiteX10" fmla="*/ 1624084 w 3521123"/>
              <a:gd name="connsiteY10" fmla="*/ 3084394 h 3084394"/>
              <a:gd name="connsiteX11" fmla="*/ 0 w 3521123"/>
              <a:gd name="connsiteY11" fmla="*/ 2033516 h 3084394"/>
              <a:gd name="connsiteX12" fmla="*/ 313899 w 3521123"/>
              <a:gd name="connsiteY12" fmla="*/ 1528549 h 3084394"/>
              <a:gd name="connsiteX13" fmla="*/ 641445 w 3521123"/>
              <a:gd name="connsiteY13" fmla="*/ 1323833 h 3084394"/>
              <a:gd name="connsiteX14" fmla="*/ 409433 w 3521123"/>
              <a:gd name="connsiteY14" fmla="*/ 655092 h 3084394"/>
              <a:gd name="connsiteX0" fmla="*/ 409433 w 3521123"/>
              <a:gd name="connsiteY0" fmla="*/ 655092 h 3084394"/>
              <a:gd name="connsiteX1" fmla="*/ 1992574 w 3521123"/>
              <a:gd name="connsiteY1" fmla="*/ 0 h 3084394"/>
              <a:gd name="connsiteX2" fmla="*/ 2361063 w 3521123"/>
              <a:gd name="connsiteY2" fmla="*/ 95534 h 3084394"/>
              <a:gd name="connsiteX3" fmla="*/ 2593075 w 3521123"/>
              <a:gd name="connsiteY3" fmla="*/ 504968 h 3084394"/>
              <a:gd name="connsiteX4" fmla="*/ 2585662 w 3521123"/>
              <a:gd name="connsiteY4" fmla="*/ 477671 h 3084394"/>
              <a:gd name="connsiteX5" fmla="*/ 3521123 w 3521123"/>
              <a:gd name="connsiteY5" fmla="*/ 1146411 h 3084394"/>
              <a:gd name="connsiteX6" fmla="*/ 3138985 w 3521123"/>
              <a:gd name="connsiteY6" fmla="*/ 1405719 h 3084394"/>
              <a:gd name="connsiteX7" fmla="*/ 3117924 w 3521123"/>
              <a:gd name="connsiteY7" fmla="*/ 1596788 h 3084394"/>
              <a:gd name="connsiteX8" fmla="*/ 2565779 w 3521123"/>
              <a:gd name="connsiteY8" fmla="*/ 1951630 h 3084394"/>
              <a:gd name="connsiteX9" fmla="*/ 2169995 w 3521123"/>
              <a:gd name="connsiteY9" fmla="*/ 2647666 h 3084394"/>
              <a:gd name="connsiteX10" fmla="*/ 1624084 w 3521123"/>
              <a:gd name="connsiteY10" fmla="*/ 3084394 h 3084394"/>
              <a:gd name="connsiteX11" fmla="*/ 0 w 3521123"/>
              <a:gd name="connsiteY11" fmla="*/ 2033516 h 3084394"/>
              <a:gd name="connsiteX12" fmla="*/ 313899 w 3521123"/>
              <a:gd name="connsiteY12" fmla="*/ 1528549 h 3084394"/>
              <a:gd name="connsiteX13" fmla="*/ 641445 w 3521123"/>
              <a:gd name="connsiteY13" fmla="*/ 1323833 h 3084394"/>
              <a:gd name="connsiteX14" fmla="*/ 409433 w 3521123"/>
              <a:gd name="connsiteY14" fmla="*/ 655092 h 3084394"/>
              <a:gd name="connsiteX0" fmla="*/ 409433 w 3521123"/>
              <a:gd name="connsiteY0" fmla="*/ 655092 h 3016155"/>
              <a:gd name="connsiteX1" fmla="*/ 1992574 w 3521123"/>
              <a:gd name="connsiteY1" fmla="*/ 0 h 3016155"/>
              <a:gd name="connsiteX2" fmla="*/ 2361063 w 3521123"/>
              <a:gd name="connsiteY2" fmla="*/ 95534 h 3016155"/>
              <a:gd name="connsiteX3" fmla="*/ 2593075 w 3521123"/>
              <a:gd name="connsiteY3" fmla="*/ 504968 h 3016155"/>
              <a:gd name="connsiteX4" fmla="*/ 2585662 w 3521123"/>
              <a:gd name="connsiteY4" fmla="*/ 477671 h 3016155"/>
              <a:gd name="connsiteX5" fmla="*/ 3521123 w 3521123"/>
              <a:gd name="connsiteY5" fmla="*/ 1146411 h 3016155"/>
              <a:gd name="connsiteX6" fmla="*/ 3138985 w 3521123"/>
              <a:gd name="connsiteY6" fmla="*/ 1405719 h 3016155"/>
              <a:gd name="connsiteX7" fmla="*/ 3117924 w 3521123"/>
              <a:gd name="connsiteY7" fmla="*/ 1596788 h 3016155"/>
              <a:gd name="connsiteX8" fmla="*/ 2565779 w 3521123"/>
              <a:gd name="connsiteY8" fmla="*/ 1951630 h 3016155"/>
              <a:gd name="connsiteX9" fmla="*/ 2169995 w 3521123"/>
              <a:gd name="connsiteY9" fmla="*/ 2647666 h 3016155"/>
              <a:gd name="connsiteX10" fmla="*/ 1583141 w 3521123"/>
              <a:gd name="connsiteY10" fmla="*/ 3016155 h 3016155"/>
              <a:gd name="connsiteX11" fmla="*/ 0 w 3521123"/>
              <a:gd name="connsiteY11" fmla="*/ 2033516 h 3016155"/>
              <a:gd name="connsiteX12" fmla="*/ 313899 w 3521123"/>
              <a:gd name="connsiteY12" fmla="*/ 1528549 h 3016155"/>
              <a:gd name="connsiteX13" fmla="*/ 641445 w 3521123"/>
              <a:gd name="connsiteY13" fmla="*/ 1323833 h 3016155"/>
              <a:gd name="connsiteX14" fmla="*/ 409433 w 3521123"/>
              <a:gd name="connsiteY14" fmla="*/ 655092 h 3016155"/>
              <a:gd name="connsiteX0" fmla="*/ 409433 w 3521123"/>
              <a:gd name="connsiteY0" fmla="*/ 655092 h 3016155"/>
              <a:gd name="connsiteX1" fmla="*/ 1992574 w 3521123"/>
              <a:gd name="connsiteY1" fmla="*/ 0 h 3016155"/>
              <a:gd name="connsiteX2" fmla="*/ 2361063 w 3521123"/>
              <a:gd name="connsiteY2" fmla="*/ 95534 h 3016155"/>
              <a:gd name="connsiteX3" fmla="*/ 2593075 w 3521123"/>
              <a:gd name="connsiteY3" fmla="*/ 504968 h 3016155"/>
              <a:gd name="connsiteX4" fmla="*/ 2585662 w 3521123"/>
              <a:gd name="connsiteY4" fmla="*/ 477671 h 3016155"/>
              <a:gd name="connsiteX5" fmla="*/ 3521123 w 3521123"/>
              <a:gd name="connsiteY5" fmla="*/ 1146411 h 3016155"/>
              <a:gd name="connsiteX6" fmla="*/ 3138985 w 3521123"/>
              <a:gd name="connsiteY6" fmla="*/ 1405719 h 3016155"/>
              <a:gd name="connsiteX7" fmla="*/ 3117924 w 3521123"/>
              <a:gd name="connsiteY7" fmla="*/ 1596788 h 3016155"/>
              <a:gd name="connsiteX8" fmla="*/ 2565779 w 3521123"/>
              <a:gd name="connsiteY8" fmla="*/ 1951630 h 3016155"/>
              <a:gd name="connsiteX9" fmla="*/ 2169995 w 3521123"/>
              <a:gd name="connsiteY9" fmla="*/ 2647666 h 3016155"/>
              <a:gd name="connsiteX10" fmla="*/ 1514902 w 3521123"/>
              <a:gd name="connsiteY10" fmla="*/ 3016155 h 3016155"/>
              <a:gd name="connsiteX11" fmla="*/ 0 w 3521123"/>
              <a:gd name="connsiteY11" fmla="*/ 2033516 h 3016155"/>
              <a:gd name="connsiteX12" fmla="*/ 313899 w 3521123"/>
              <a:gd name="connsiteY12" fmla="*/ 1528549 h 3016155"/>
              <a:gd name="connsiteX13" fmla="*/ 641445 w 3521123"/>
              <a:gd name="connsiteY13" fmla="*/ 1323833 h 3016155"/>
              <a:gd name="connsiteX14" fmla="*/ 409433 w 3521123"/>
              <a:gd name="connsiteY14" fmla="*/ 655092 h 3016155"/>
              <a:gd name="connsiteX0" fmla="*/ 409433 w 3521123"/>
              <a:gd name="connsiteY0" fmla="*/ 655092 h 3016155"/>
              <a:gd name="connsiteX1" fmla="*/ 1992574 w 3521123"/>
              <a:gd name="connsiteY1" fmla="*/ 0 h 3016155"/>
              <a:gd name="connsiteX2" fmla="*/ 2361063 w 3521123"/>
              <a:gd name="connsiteY2" fmla="*/ 95534 h 3016155"/>
              <a:gd name="connsiteX3" fmla="*/ 2593075 w 3521123"/>
              <a:gd name="connsiteY3" fmla="*/ 504968 h 3016155"/>
              <a:gd name="connsiteX4" fmla="*/ 2585662 w 3521123"/>
              <a:gd name="connsiteY4" fmla="*/ 477671 h 3016155"/>
              <a:gd name="connsiteX5" fmla="*/ 3521123 w 3521123"/>
              <a:gd name="connsiteY5" fmla="*/ 1146411 h 3016155"/>
              <a:gd name="connsiteX6" fmla="*/ 3138985 w 3521123"/>
              <a:gd name="connsiteY6" fmla="*/ 1405719 h 3016155"/>
              <a:gd name="connsiteX7" fmla="*/ 3117924 w 3521123"/>
              <a:gd name="connsiteY7" fmla="*/ 1596788 h 3016155"/>
              <a:gd name="connsiteX8" fmla="*/ 2565779 w 3521123"/>
              <a:gd name="connsiteY8" fmla="*/ 1951630 h 3016155"/>
              <a:gd name="connsiteX9" fmla="*/ 2169995 w 3521123"/>
              <a:gd name="connsiteY9" fmla="*/ 2647666 h 3016155"/>
              <a:gd name="connsiteX10" fmla="*/ 1514902 w 3521123"/>
              <a:gd name="connsiteY10" fmla="*/ 3016155 h 3016155"/>
              <a:gd name="connsiteX11" fmla="*/ 0 w 3521123"/>
              <a:gd name="connsiteY11" fmla="*/ 2033516 h 3016155"/>
              <a:gd name="connsiteX12" fmla="*/ 313899 w 3521123"/>
              <a:gd name="connsiteY12" fmla="*/ 1528549 h 3016155"/>
              <a:gd name="connsiteX13" fmla="*/ 641445 w 3521123"/>
              <a:gd name="connsiteY13" fmla="*/ 1323833 h 3016155"/>
              <a:gd name="connsiteX14" fmla="*/ 409433 w 3521123"/>
              <a:gd name="connsiteY14" fmla="*/ 655092 h 3016155"/>
              <a:gd name="connsiteX0" fmla="*/ 409433 w 3521123"/>
              <a:gd name="connsiteY0" fmla="*/ 655092 h 3016155"/>
              <a:gd name="connsiteX1" fmla="*/ 1992574 w 3521123"/>
              <a:gd name="connsiteY1" fmla="*/ 0 h 3016155"/>
              <a:gd name="connsiteX2" fmla="*/ 2361063 w 3521123"/>
              <a:gd name="connsiteY2" fmla="*/ 95534 h 3016155"/>
              <a:gd name="connsiteX3" fmla="*/ 2593075 w 3521123"/>
              <a:gd name="connsiteY3" fmla="*/ 504968 h 3016155"/>
              <a:gd name="connsiteX4" fmla="*/ 2585662 w 3521123"/>
              <a:gd name="connsiteY4" fmla="*/ 477671 h 3016155"/>
              <a:gd name="connsiteX5" fmla="*/ 3521123 w 3521123"/>
              <a:gd name="connsiteY5" fmla="*/ 1146411 h 3016155"/>
              <a:gd name="connsiteX6" fmla="*/ 3138985 w 3521123"/>
              <a:gd name="connsiteY6" fmla="*/ 1405719 h 3016155"/>
              <a:gd name="connsiteX7" fmla="*/ 3104276 w 3521123"/>
              <a:gd name="connsiteY7" fmla="*/ 1555845 h 3016155"/>
              <a:gd name="connsiteX8" fmla="*/ 2565779 w 3521123"/>
              <a:gd name="connsiteY8" fmla="*/ 1951630 h 3016155"/>
              <a:gd name="connsiteX9" fmla="*/ 2169995 w 3521123"/>
              <a:gd name="connsiteY9" fmla="*/ 2647666 h 3016155"/>
              <a:gd name="connsiteX10" fmla="*/ 1514902 w 3521123"/>
              <a:gd name="connsiteY10" fmla="*/ 3016155 h 3016155"/>
              <a:gd name="connsiteX11" fmla="*/ 0 w 3521123"/>
              <a:gd name="connsiteY11" fmla="*/ 2033516 h 3016155"/>
              <a:gd name="connsiteX12" fmla="*/ 313899 w 3521123"/>
              <a:gd name="connsiteY12" fmla="*/ 1528549 h 3016155"/>
              <a:gd name="connsiteX13" fmla="*/ 641445 w 3521123"/>
              <a:gd name="connsiteY13" fmla="*/ 1323833 h 3016155"/>
              <a:gd name="connsiteX14" fmla="*/ 409433 w 3521123"/>
              <a:gd name="connsiteY14" fmla="*/ 655092 h 3016155"/>
              <a:gd name="connsiteX0" fmla="*/ 395786 w 3507476"/>
              <a:gd name="connsiteY0" fmla="*/ 655092 h 3016155"/>
              <a:gd name="connsiteX1" fmla="*/ 1978927 w 3507476"/>
              <a:gd name="connsiteY1" fmla="*/ 0 h 3016155"/>
              <a:gd name="connsiteX2" fmla="*/ 2347416 w 3507476"/>
              <a:gd name="connsiteY2" fmla="*/ 95534 h 3016155"/>
              <a:gd name="connsiteX3" fmla="*/ 2579428 w 3507476"/>
              <a:gd name="connsiteY3" fmla="*/ 504968 h 3016155"/>
              <a:gd name="connsiteX4" fmla="*/ 2572015 w 3507476"/>
              <a:gd name="connsiteY4" fmla="*/ 477671 h 3016155"/>
              <a:gd name="connsiteX5" fmla="*/ 3507476 w 3507476"/>
              <a:gd name="connsiteY5" fmla="*/ 1146411 h 3016155"/>
              <a:gd name="connsiteX6" fmla="*/ 3125338 w 3507476"/>
              <a:gd name="connsiteY6" fmla="*/ 1405719 h 3016155"/>
              <a:gd name="connsiteX7" fmla="*/ 3090629 w 3507476"/>
              <a:gd name="connsiteY7" fmla="*/ 1555845 h 3016155"/>
              <a:gd name="connsiteX8" fmla="*/ 2552132 w 3507476"/>
              <a:gd name="connsiteY8" fmla="*/ 1951630 h 3016155"/>
              <a:gd name="connsiteX9" fmla="*/ 2156348 w 3507476"/>
              <a:gd name="connsiteY9" fmla="*/ 2647666 h 3016155"/>
              <a:gd name="connsiteX10" fmla="*/ 1501255 w 3507476"/>
              <a:gd name="connsiteY10" fmla="*/ 3016155 h 3016155"/>
              <a:gd name="connsiteX11" fmla="*/ 0 w 3507476"/>
              <a:gd name="connsiteY11" fmla="*/ 1978925 h 3016155"/>
              <a:gd name="connsiteX12" fmla="*/ 300252 w 3507476"/>
              <a:gd name="connsiteY12" fmla="*/ 1528549 h 3016155"/>
              <a:gd name="connsiteX13" fmla="*/ 627798 w 3507476"/>
              <a:gd name="connsiteY13" fmla="*/ 1323833 h 3016155"/>
              <a:gd name="connsiteX14" fmla="*/ 395786 w 3507476"/>
              <a:gd name="connsiteY14" fmla="*/ 655092 h 3016155"/>
              <a:gd name="connsiteX0" fmla="*/ 395786 w 3507476"/>
              <a:gd name="connsiteY0" fmla="*/ 655092 h 3002508"/>
              <a:gd name="connsiteX1" fmla="*/ 1978927 w 3507476"/>
              <a:gd name="connsiteY1" fmla="*/ 0 h 3002508"/>
              <a:gd name="connsiteX2" fmla="*/ 2347416 w 3507476"/>
              <a:gd name="connsiteY2" fmla="*/ 95534 h 3002508"/>
              <a:gd name="connsiteX3" fmla="*/ 2579428 w 3507476"/>
              <a:gd name="connsiteY3" fmla="*/ 504968 h 3002508"/>
              <a:gd name="connsiteX4" fmla="*/ 2572015 w 3507476"/>
              <a:gd name="connsiteY4" fmla="*/ 477671 h 3002508"/>
              <a:gd name="connsiteX5" fmla="*/ 3507476 w 3507476"/>
              <a:gd name="connsiteY5" fmla="*/ 1146411 h 3002508"/>
              <a:gd name="connsiteX6" fmla="*/ 3125338 w 3507476"/>
              <a:gd name="connsiteY6" fmla="*/ 1405719 h 3002508"/>
              <a:gd name="connsiteX7" fmla="*/ 3090629 w 3507476"/>
              <a:gd name="connsiteY7" fmla="*/ 1555845 h 3002508"/>
              <a:gd name="connsiteX8" fmla="*/ 2552132 w 3507476"/>
              <a:gd name="connsiteY8" fmla="*/ 1951630 h 3002508"/>
              <a:gd name="connsiteX9" fmla="*/ 2156348 w 3507476"/>
              <a:gd name="connsiteY9" fmla="*/ 2647666 h 3002508"/>
              <a:gd name="connsiteX10" fmla="*/ 1583142 w 3507476"/>
              <a:gd name="connsiteY10" fmla="*/ 3002508 h 3002508"/>
              <a:gd name="connsiteX11" fmla="*/ 0 w 3507476"/>
              <a:gd name="connsiteY11" fmla="*/ 1978925 h 3002508"/>
              <a:gd name="connsiteX12" fmla="*/ 300252 w 3507476"/>
              <a:gd name="connsiteY12" fmla="*/ 1528549 h 3002508"/>
              <a:gd name="connsiteX13" fmla="*/ 627798 w 3507476"/>
              <a:gd name="connsiteY13" fmla="*/ 1323833 h 3002508"/>
              <a:gd name="connsiteX14" fmla="*/ 395786 w 3507476"/>
              <a:gd name="connsiteY14" fmla="*/ 655092 h 3002508"/>
              <a:gd name="connsiteX0" fmla="*/ 504968 w 3616658"/>
              <a:gd name="connsiteY0" fmla="*/ 655092 h 3002508"/>
              <a:gd name="connsiteX1" fmla="*/ 2088109 w 3616658"/>
              <a:gd name="connsiteY1" fmla="*/ 0 h 3002508"/>
              <a:gd name="connsiteX2" fmla="*/ 2456598 w 3616658"/>
              <a:gd name="connsiteY2" fmla="*/ 95534 h 3002508"/>
              <a:gd name="connsiteX3" fmla="*/ 2688610 w 3616658"/>
              <a:gd name="connsiteY3" fmla="*/ 504968 h 3002508"/>
              <a:gd name="connsiteX4" fmla="*/ 2681197 w 3616658"/>
              <a:gd name="connsiteY4" fmla="*/ 477671 h 3002508"/>
              <a:gd name="connsiteX5" fmla="*/ 3616658 w 3616658"/>
              <a:gd name="connsiteY5" fmla="*/ 1146411 h 3002508"/>
              <a:gd name="connsiteX6" fmla="*/ 3234520 w 3616658"/>
              <a:gd name="connsiteY6" fmla="*/ 1405719 h 3002508"/>
              <a:gd name="connsiteX7" fmla="*/ 3199811 w 3616658"/>
              <a:gd name="connsiteY7" fmla="*/ 1555845 h 3002508"/>
              <a:gd name="connsiteX8" fmla="*/ 2661314 w 3616658"/>
              <a:gd name="connsiteY8" fmla="*/ 1951630 h 3002508"/>
              <a:gd name="connsiteX9" fmla="*/ 2265530 w 3616658"/>
              <a:gd name="connsiteY9" fmla="*/ 2647666 h 3002508"/>
              <a:gd name="connsiteX10" fmla="*/ 1692324 w 3616658"/>
              <a:gd name="connsiteY10" fmla="*/ 3002508 h 3002508"/>
              <a:gd name="connsiteX11" fmla="*/ 0 w 3616658"/>
              <a:gd name="connsiteY11" fmla="*/ 2060811 h 3002508"/>
              <a:gd name="connsiteX12" fmla="*/ 409434 w 3616658"/>
              <a:gd name="connsiteY12" fmla="*/ 1528549 h 3002508"/>
              <a:gd name="connsiteX13" fmla="*/ 736980 w 3616658"/>
              <a:gd name="connsiteY13" fmla="*/ 1323833 h 3002508"/>
              <a:gd name="connsiteX14" fmla="*/ 504968 w 3616658"/>
              <a:gd name="connsiteY14" fmla="*/ 655092 h 3002508"/>
              <a:gd name="connsiteX0" fmla="*/ 504968 w 3616658"/>
              <a:gd name="connsiteY0" fmla="*/ 655092 h 3084394"/>
              <a:gd name="connsiteX1" fmla="*/ 2088109 w 3616658"/>
              <a:gd name="connsiteY1" fmla="*/ 0 h 3084394"/>
              <a:gd name="connsiteX2" fmla="*/ 2456598 w 3616658"/>
              <a:gd name="connsiteY2" fmla="*/ 95534 h 3084394"/>
              <a:gd name="connsiteX3" fmla="*/ 2688610 w 3616658"/>
              <a:gd name="connsiteY3" fmla="*/ 504968 h 3084394"/>
              <a:gd name="connsiteX4" fmla="*/ 2681197 w 3616658"/>
              <a:gd name="connsiteY4" fmla="*/ 477671 h 3084394"/>
              <a:gd name="connsiteX5" fmla="*/ 3616658 w 3616658"/>
              <a:gd name="connsiteY5" fmla="*/ 1146411 h 3084394"/>
              <a:gd name="connsiteX6" fmla="*/ 3234520 w 3616658"/>
              <a:gd name="connsiteY6" fmla="*/ 1405719 h 3084394"/>
              <a:gd name="connsiteX7" fmla="*/ 3199811 w 3616658"/>
              <a:gd name="connsiteY7" fmla="*/ 1555845 h 3084394"/>
              <a:gd name="connsiteX8" fmla="*/ 2661314 w 3616658"/>
              <a:gd name="connsiteY8" fmla="*/ 1951630 h 3084394"/>
              <a:gd name="connsiteX9" fmla="*/ 2265530 w 3616658"/>
              <a:gd name="connsiteY9" fmla="*/ 2647666 h 3084394"/>
              <a:gd name="connsiteX10" fmla="*/ 1665028 w 3616658"/>
              <a:gd name="connsiteY10" fmla="*/ 3084394 h 3084394"/>
              <a:gd name="connsiteX11" fmla="*/ 0 w 3616658"/>
              <a:gd name="connsiteY11" fmla="*/ 2060811 h 3084394"/>
              <a:gd name="connsiteX12" fmla="*/ 409434 w 3616658"/>
              <a:gd name="connsiteY12" fmla="*/ 1528549 h 3084394"/>
              <a:gd name="connsiteX13" fmla="*/ 736980 w 3616658"/>
              <a:gd name="connsiteY13" fmla="*/ 1323833 h 3084394"/>
              <a:gd name="connsiteX14" fmla="*/ 504968 w 3616658"/>
              <a:gd name="connsiteY14" fmla="*/ 655092 h 3084394"/>
              <a:gd name="connsiteX0" fmla="*/ 504968 w 3616658"/>
              <a:gd name="connsiteY0" fmla="*/ 655092 h 3084394"/>
              <a:gd name="connsiteX1" fmla="*/ 2088109 w 3616658"/>
              <a:gd name="connsiteY1" fmla="*/ 0 h 3084394"/>
              <a:gd name="connsiteX2" fmla="*/ 2456598 w 3616658"/>
              <a:gd name="connsiteY2" fmla="*/ 95534 h 3084394"/>
              <a:gd name="connsiteX3" fmla="*/ 2688610 w 3616658"/>
              <a:gd name="connsiteY3" fmla="*/ 504968 h 3084394"/>
              <a:gd name="connsiteX4" fmla="*/ 2681197 w 3616658"/>
              <a:gd name="connsiteY4" fmla="*/ 477671 h 3084394"/>
              <a:gd name="connsiteX5" fmla="*/ 3616658 w 3616658"/>
              <a:gd name="connsiteY5" fmla="*/ 1146411 h 3084394"/>
              <a:gd name="connsiteX6" fmla="*/ 3234520 w 3616658"/>
              <a:gd name="connsiteY6" fmla="*/ 1405719 h 3084394"/>
              <a:gd name="connsiteX7" fmla="*/ 3199811 w 3616658"/>
              <a:gd name="connsiteY7" fmla="*/ 1555845 h 3084394"/>
              <a:gd name="connsiteX8" fmla="*/ 2661314 w 3616658"/>
              <a:gd name="connsiteY8" fmla="*/ 1951630 h 3084394"/>
              <a:gd name="connsiteX9" fmla="*/ 2265530 w 3616658"/>
              <a:gd name="connsiteY9" fmla="*/ 2647666 h 3084394"/>
              <a:gd name="connsiteX10" fmla="*/ 1665028 w 3616658"/>
              <a:gd name="connsiteY10" fmla="*/ 3084394 h 3084394"/>
              <a:gd name="connsiteX11" fmla="*/ 0 w 3616658"/>
              <a:gd name="connsiteY11" fmla="*/ 2060811 h 3084394"/>
              <a:gd name="connsiteX12" fmla="*/ 409434 w 3616658"/>
              <a:gd name="connsiteY12" fmla="*/ 1528549 h 3084394"/>
              <a:gd name="connsiteX13" fmla="*/ 736980 w 3616658"/>
              <a:gd name="connsiteY13" fmla="*/ 1323833 h 3084394"/>
              <a:gd name="connsiteX14" fmla="*/ 688623 w 3616658"/>
              <a:gd name="connsiteY14" fmla="*/ 1255595 h 3084394"/>
              <a:gd name="connsiteX15" fmla="*/ 504968 w 3616658"/>
              <a:gd name="connsiteY15" fmla="*/ 655092 h 3084394"/>
              <a:gd name="connsiteX0" fmla="*/ 504968 w 3616658"/>
              <a:gd name="connsiteY0" fmla="*/ 655092 h 3084394"/>
              <a:gd name="connsiteX1" fmla="*/ 2088109 w 3616658"/>
              <a:gd name="connsiteY1" fmla="*/ 0 h 3084394"/>
              <a:gd name="connsiteX2" fmla="*/ 2456598 w 3616658"/>
              <a:gd name="connsiteY2" fmla="*/ 95534 h 3084394"/>
              <a:gd name="connsiteX3" fmla="*/ 2688610 w 3616658"/>
              <a:gd name="connsiteY3" fmla="*/ 504968 h 3084394"/>
              <a:gd name="connsiteX4" fmla="*/ 2681197 w 3616658"/>
              <a:gd name="connsiteY4" fmla="*/ 477671 h 3084394"/>
              <a:gd name="connsiteX5" fmla="*/ 3616658 w 3616658"/>
              <a:gd name="connsiteY5" fmla="*/ 1146411 h 3084394"/>
              <a:gd name="connsiteX6" fmla="*/ 3234520 w 3616658"/>
              <a:gd name="connsiteY6" fmla="*/ 1405719 h 3084394"/>
              <a:gd name="connsiteX7" fmla="*/ 3199811 w 3616658"/>
              <a:gd name="connsiteY7" fmla="*/ 1555845 h 3084394"/>
              <a:gd name="connsiteX8" fmla="*/ 2661314 w 3616658"/>
              <a:gd name="connsiteY8" fmla="*/ 1951630 h 3084394"/>
              <a:gd name="connsiteX9" fmla="*/ 2265530 w 3616658"/>
              <a:gd name="connsiteY9" fmla="*/ 2647666 h 3084394"/>
              <a:gd name="connsiteX10" fmla="*/ 1665028 w 3616658"/>
              <a:gd name="connsiteY10" fmla="*/ 3084394 h 3084394"/>
              <a:gd name="connsiteX11" fmla="*/ 0 w 3616658"/>
              <a:gd name="connsiteY11" fmla="*/ 2060811 h 3084394"/>
              <a:gd name="connsiteX12" fmla="*/ 409434 w 3616658"/>
              <a:gd name="connsiteY12" fmla="*/ 1528549 h 3084394"/>
              <a:gd name="connsiteX13" fmla="*/ 696037 w 3616658"/>
              <a:gd name="connsiteY13" fmla="*/ 1201004 h 3084394"/>
              <a:gd name="connsiteX14" fmla="*/ 688623 w 3616658"/>
              <a:gd name="connsiteY14" fmla="*/ 1255595 h 3084394"/>
              <a:gd name="connsiteX15" fmla="*/ 504968 w 3616658"/>
              <a:gd name="connsiteY15" fmla="*/ 655092 h 3084394"/>
              <a:gd name="connsiteX0" fmla="*/ 450377 w 3616658"/>
              <a:gd name="connsiteY0" fmla="*/ 682388 h 3084394"/>
              <a:gd name="connsiteX1" fmla="*/ 2088109 w 3616658"/>
              <a:gd name="connsiteY1" fmla="*/ 0 h 3084394"/>
              <a:gd name="connsiteX2" fmla="*/ 2456598 w 3616658"/>
              <a:gd name="connsiteY2" fmla="*/ 95534 h 3084394"/>
              <a:gd name="connsiteX3" fmla="*/ 2688610 w 3616658"/>
              <a:gd name="connsiteY3" fmla="*/ 504968 h 3084394"/>
              <a:gd name="connsiteX4" fmla="*/ 2681197 w 3616658"/>
              <a:gd name="connsiteY4" fmla="*/ 477671 h 3084394"/>
              <a:gd name="connsiteX5" fmla="*/ 3616658 w 3616658"/>
              <a:gd name="connsiteY5" fmla="*/ 1146411 h 3084394"/>
              <a:gd name="connsiteX6" fmla="*/ 3234520 w 3616658"/>
              <a:gd name="connsiteY6" fmla="*/ 1405719 h 3084394"/>
              <a:gd name="connsiteX7" fmla="*/ 3199811 w 3616658"/>
              <a:gd name="connsiteY7" fmla="*/ 1555845 h 3084394"/>
              <a:gd name="connsiteX8" fmla="*/ 2661314 w 3616658"/>
              <a:gd name="connsiteY8" fmla="*/ 1951630 h 3084394"/>
              <a:gd name="connsiteX9" fmla="*/ 2265530 w 3616658"/>
              <a:gd name="connsiteY9" fmla="*/ 2647666 h 3084394"/>
              <a:gd name="connsiteX10" fmla="*/ 1665028 w 3616658"/>
              <a:gd name="connsiteY10" fmla="*/ 3084394 h 3084394"/>
              <a:gd name="connsiteX11" fmla="*/ 0 w 3616658"/>
              <a:gd name="connsiteY11" fmla="*/ 2060811 h 3084394"/>
              <a:gd name="connsiteX12" fmla="*/ 409434 w 3616658"/>
              <a:gd name="connsiteY12" fmla="*/ 1528549 h 3084394"/>
              <a:gd name="connsiteX13" fmla="*/ 696037 w 3616658"/>
              <a:gd name="connsiteY13" fmla="*/ 1201004 h 3084394"/>
              <a:gd name="connsiteX14" fmla="*/ 688623 w 3616658"/>
              <a:gd name="connsiteY14" fmla="*/ 1255595 h 3084394"/>
              <a:gd name="connsiteX15" fmla="*/ 450377 w 3616658"/>
              <a:gd name="connsiteY15" fmla="*/ 682388 h 308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616658" h="3084394">
                <a:moveTo>
                  <a:pt x="450377" y="682388"/>
                </a:moveTo>
                <a:lnTo>
                  <a:pt x="2088109" y="0"/>
                </a:lnTo>
                <a:lnTo>
                  <a:pt x="2456598" y="95534"/>
                </a:lnTo>
                <a:lnTo>
                  <a:pt x="2688610" y="504968"/>
                </a:lnTo>
                <a:cubicBezTo>
                  <a:pt x="2704336" y="504968"/>
                  <a:pt x="2665471" y="477671"/>
                  <a:pt x="2681197" y="477671"/>
                </a:cubicBezTo>
                <a:lnTo>
                  <a:pt x="3616658" y="1146411"/>
                </a:lnTo>
                <a:lnTo>
                  <a:pt x="3234520" y="1405719"/>
                </a:lnTo>
                <a:lnTo>
                  <a:pt x="3199811" y="1555845"/>
                </a:lnTo>
                <a:lnTo>
                  <a:pt x="2661314" y="1951630"/>
                </a:lnTo>
                <a:lnTo>
                  <a:pt x="2265530" y="2647666"/>
                </a:lnTo>
                <a:lnTo>
                  <a:pt x="1665028" y="3084394"/>
                </a:lnTo>
                <a:lnTo>
                  <a:pt x="0" y="2060811"/>
                </a:lnTo>
                <a:lnTo>
                  <a:pt x="409434" y="1528549"/>
                </a:lnTo>
                <a:lnTo>
                  <a:pt x="696037" y="1201004"/>
                </a:lnTo>
                <a:cubicBezTo>
                  <a:pt x="679918" y="1173709"/>
                  <a:pt x="704742" y="1282890"/>
                  <a:pt x="688623" y="1255595"/>
                </a:cubicBezTo>
                <a:lnTo>
                  <a:pt x="450377" y="682388"/>
                </a:lnTo>
                <a:close/>
              </a:path>
            </a:pathLst>
          </a:custGeom>
          <a:solidFill>
            <a:srgbClr val="F8745E">
              <a:alpha val="27059"/>
            </a:srgbClr>
          </a:solidFill>
          <a:ln>
            <a:solidFill>
              <a:srgbClr val="F874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5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cs-CZ" sz="2800" dirty="0" smtClean="0"/>
              <a:t>ZÁVĚR A DOPORUČENÍ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4"/>
            <a:ext cx="8352928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dirty="0" smtClean="0"/>
              <a:t>Zastávky (zejména mléčné lahůdky):</a:t>
            </a:r>
          </a:p>
          <a:p>
            <a:pPr algn="just"/>
            <a:r>
              <a:rPr lang="cs-CZ" sz="2400" dirty="0" smtClean="0"/>
              <a:t>Pomocí svislého a vodorovného značení vytlačit automobily bránící zastavení autobusů u nástupní hrany</a:t>
            </a:r>
          </a:p>
          <a:p>
            <a:pPr algn="just"/>
            <a:r>
              <a:rPr lang="cs-CZ" dirty="0" smtClean="0"/>
              <a:t>Rozšířit </a:t>
            </a:r>
            <a:r>
              <a:rPr lang="cs-CZ" dirty="0"/>
              <a:t>nástupiště a </a:t>
            </a:r>
            <a:r>
              <a:rPr lang="cs-CZ" dirty="0" smtClean="0"/>
              <a:t>přístřešky </a:t>
            </a:r>
            <a:endParaRPr lang="cs-CZ" dirty="0"/>
          </a:p>
          <a:p>
            <a:pPr algn="just"/>
            <a:r>
              <a:rPr lang="cs-CZ" dirty="0" smtClean="0"/>
              <a:t>Koordinovat jízdní řády za účelem zabránění současného odbavování více autobusů (nutná spolupráce s Krajským úřadem a dopravci)</a:t>
            </a:r>
          </a:p>
          <a:p>
            <a:pPr algn="just"/>
            <a:r>
              <a:rPr lang="cs-CZ" dirty="0" smtClean="0"/>
              <a:t>Instalovat elektronický informační systém o odjezdech jednotlivých autobusových spojů</a:t>
            </a:r>
          </a:p>
          <a:p>
            <a:pPr marL="0" indent="0" algn="just">
              <a:buNone/>
            </a:pPr>
            <a:endParaRPr lang="cs-CZ" dirty="0" smtClean="0"/>
          </a:p>
          <a:p>
            <a:pPr algn="just"/>
            <a:endParaRPr lang="cs-CZ" sz="2400" dirty="0" smtClean="0"/>
          </a:p>
          <a:p>
            <a:pPr algn="just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509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cs-CZ" sz="2600" dirty="0" smtClean="0"/>
              <a:t>MĚSTSKÁ MOBILITA VYJADŘUJE POHYBLIVOST OBYVATELSTA</a:t>
            </a:r>
            <a:endParaRPr lang="cs-CZ" sz="2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40060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cs-CZ" dirty="0" smtClean="0"/>
              <a:t>Důležité </a:t>
            </a:r>
            <a:r>
              <a:rPr lang="cs-CZ" dirty="0"/>
              <a:t>je dobře chápat postavení dopravy ve struktuře společnosti a to jak ve složce dynamické tak statické. Žádná doprava není samoúčelná, vždy plní určitou funkci např. přepravu osob, zboží nebo pouze funkci rekreační či sportovní. </a:t>
            </a:r>
          </a:p>
          <a:p>
            <a:pPr marL="0" indent="0" algn="just">
              <a:buNone/>
            </a:pPr>
            <a:r>
              <a:rPr lang="cs-CZ" dirty="0"/>
              <a:t>Doprava působí jako: </a:t>
            </a:r>
          </a:p>
          <a:p>
            <a:pPr lvl="0" algn="just"/>
            <a:r>
              <a:rPr lang="cs-CZ" dirty="0"/>
              <a:t>samostatná složka </a:t>
            </a:r>
            <a:r>
              <a:rPr lang="cs-CZ" dirty="0" err="1"/>
              <a:t>priméru</a:t>
            </a:r>
            <a:r>
              <a:rPr lang="cs-CZ" dirty="0"/>
              <a:t> a </a:t>
            </a:r>
            <a:r>
              <a:rPr lang="cs-CZ" dirty="0" err="1"/>
              <a:t>sekundéru</a:t>
            </a:r>
            <a:r>
              <a:rPr lang="cs-CZ" dirty="0"/>
              <a:t> – těžby surovin a hmotné výroby</a:t>
            </a:r>
          </a:p>
          <a:p>
            <a:pPr lvl="0" algn="just"/>
            <a:r>
              <a:rPr lang="cs-CZ" dirty="0"/>
              <a:t>služba terciérní sféry</a:t>
            </a:r>
          </a:p>
          <a:p>
            <a:pPr marL="0" indent="0" algn="just">
              <a:buNone/>
            </a:pPr>
            <a:r>
              <a:rPr lang="cs-CZ" dirty="0"/>
              <a:t>Doprava má vždy svůj zdroj – začátek a cíl – konec např. od dveří ke dveřím (v místě bydliště, pracoviště, školy, divadla atd.)</a:t>
            </a:r>
          </a:p>
          <a:p>
            <a:pPr marL="0" indent="0" algn="just">
              <a:buNone/>
            </a:pPr>
            <a:r>
              <a:rPr lang="cs-CZ" dirty="0"/>
              <a:t>Dopravní vztah se uskutečňuje pěšky, nebo celou škálou dopravních prostředků po určité dopravní cestě – chodníku, městské ulici, silnici, tramvajové nebo železniční trati atd..</a:t>
            </a:r>
          </a:p>
          <a:p>
            <a:pPr marL="0" indent="0" algn="just">
              <a:buNone/>
            </a:pPr>
            <a:r>
              <a:rPr lang="cs-CZ" dirty="0"/>
              <a:t>Doprava má dvě složky dynamickou a statickou. Obě složky jsou náročné z hlediska nároku záboru ploch.</a:t>
            </a: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131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cs-CZ" sz="2800" dirty="0" smtClean="0"/>
              <a:t>ZÁVĚR A DOPORUČENÍ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24744"/>
            <a:ext cx="8352928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dirty="0" smtClean="0"/>
              <a:t>Zahájit regulaci statické dopravy</a:t>
            </a:r>
          </a:p>
          <a:p>
            <a:pPr algn="just"/>
            <a:r>
              <a:rPr lang="cs-CZ" sz="2400" dirty="0" smtClean="0"/>
              <a:t>Časové omezení parkování (např. v prostoru Havlíčkova náměstí a ulice Husovy – uvolnění stání pro zákazníky)</a:t>
            </a:r>
          </a:p>
          <a:p>
            <a:pPr algn="just"/>
            <a:r>
              <a:rPr lang="cs-CZ" dirty="0" smtClean="0"/>
              <a:t>Případné zpoplatnění parkování ve vybraných lokalitách </a:t>
            </a:r>
            <a:endParaRPr lang="cs-CZ" dirty="0"/>
          </a:p>
          <a:p>
            <a:pPr algn="just"/>
            <a:r>
              <a:rPr lang="cs-CZ" dirty="0" smtClean="0"/>
              <a:t>Problematika dohledu nad dodržováním regulace parkování (případné úvahy nad zřízením městské policie dohlížející i na další otázky bezpečnosti provozu, výběrčí parkovného, </a:t>
            </a:r>
            <a:r>
              <a:rPr lang="cs-CZ" dirty="0" err="1" smtClean="0"/>
              <a:t>videodohled</a:t>
            </a:r>
            <a:r>
              <a:rPr lang="cs-CZ" dirty="0" smtClean="0"/>
              <a:t>, …)</a:t>
            </a:r>
          </a:p>
          <a:p>
            <a:pPr marL="0" indent="0" algn="just">
              <a:buNone/>
            </a:pPr>
            <a:endParaRPr lang="cs-CZ" dirty="0" smtClean="0"/>
          </a:p>
          <a:p>
            <a:pPr algn="just"/>
            <a:endParaRPr lang="cs-CZ" sz="2400" dirty="0" smtClean="0"/>
          </a:p>
          <a:p>
            <a:pPr algn="just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893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204864"/>
            <a:ext cx="91440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DĚKUJEME ZA POZVÁNÍ DO VAŠEHO MĚSTA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8600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5419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4135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cs-CZ" sz="2600" dirty="0" smtClean="0"/>
              <a:t>MĚSTSKÁ MOBILITA VYJADŘUJE POHYBLIVOST OBYVATELSTA</a:t>
            </a:r>
            <a:endParaRPr lang="cs-CZ" sz="2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400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200" dirty="0"/>
              <a:t>V jednotlivých fázích života člověka: mládí – dospělost – zralost – stáří se postupně teritorium pohybu zvětšuje, aby se v důchodovém věku a ve stáří opět výrazným způsobem zmenšovalo. </a:t>
            </a:r>
          </a:p>
          <a:p>
            <a:pPr marL="0" indent="0" algn="just">
              <a:buNone/>
            </a:pPr>
            <a:r>
              <a:rPr lang="cs-CZ" sz="2200" dirty="0"/>
              <a:t>Dopravní prostředky znázorněné na obrázku mají vyjadřovat pouze tzv. pravidelné cesty.</a:t>
            </a:r>
          </a:p>
          <a:p>
            <a:pPr algn="just"/>
            <a:endParaRPr lang="cs-CZ" sz="2200" dirty="0"/>
          </a:p>
          <a:p>
            <a:pPr marL="0" indent="0" algn="just">
              <a:buNone/>
            </a:pPr>
            <a:r>
              <a:rPr lang="cs-CZ" sz="2200" dirty="0"/>
              <a:t>Jedním ze základních dokumentů každého města by měla být jeho ,,Dopravní politika , která dává najevo o jakou dělbu přepravní práce město usiluje. Z ekologického i ekonomického hlediska by měl být podíl veřejné hromadné dopravy, cyklistického a pěšího pohybu co největší. </a:t>
            </a:r>
          </a:p>
          <a:p>
            <a:pPr marL="0" indent="0" algn="just">
              <a:buNone/>
            </a:pPr>
            <a:r>
              <a:rPr lang="cs-CZ" sz="2200" dirty="0"/>
              <a:t>Základ racionální každodenní mobility je ve správně vytvářené polyfunkční urbanizaci města.</a:t>
            </a:r>
          </a:p>
        </p:txBody>
      </p:sp>
    </p:spTree>
    <p:extLst>
      <p:ext uri="{BB962C8B-B14F-4D97-AF65-F5344CB8AC3E}">
        <p14:creationId xmlns:p14="http://schemas.microsoft.com/office/powerpoint/2010/main" val="296320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7918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2800" dirty="0" smtClean="0"/>
              <a:t>DYNAMIKA ŽIVOTA VE VZTAHU K MOBILITĚ</a:t>
            </a:r>
            <a:endParaRPr lang="cs-CZ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83" y="980728"/>
            <a:ext cx="8941395" cy="548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54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340" y="-310902"/>
            <a:ext cx="9144000" cy="1143000"/>
          </a:xfrm>
        </p:spPr>
        <p:txBody>
          <a:bodyPr>
            <a:noAutofit/>
          </a:bodyPr>
          <a:lstStyle/>
          <a:p>
            <a:r>
              <a:rPr lang="cs-CZ" sz="2400" dirty="0" smtClean="0"/>
              <a:t>MOBILITA ČLOVĚKA V JEDNOTLIVÝCH FÁZÍCH ŽIVOTA</a:t>
            </a:r>
            <a:endParaRPr lang="cs-CZ" sz="2400" dirty="0"/>
          </a:p>
        </p:txBody>
      </p:sp>
      <p:pic>
        <p:nvPicPr>
          <p:cNvPr id="2050" name="Picture 2" descr="C:\Users\Kuba\Desktop\HUMPOLEC 102015\Bez názvu\Snímek obrazovky 2015-10-14 v 10.33.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2098"/>
            <a:ext cx="5112568" cy="602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6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ŽELEZNIČNÍ DOPRAVA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68760"/>
            <a:ext cx="8640960" cy="175833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400" dirty="0" smtClean="0"/>
              <a:t>Nádraží je obslouženo devíti páry osobních vlaků ve všední den a jedním párem nákladní dopravy.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179" y="2492896"/>
            <a:ext cx="5301822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395536" y="2393504"/>
            <a:ext cx="3284142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 základě rozhovoru s pracovníkem ČD jsme se dozvěděli, že trasu z Humpolce do Havlíčkova Brodu využije 200-300 cestujících denně v obou směrech.</a:t>
            </a:r>
            <a:endParaRPr lang="cs-CZ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38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27813"/>
            <a:ext cx="9144000" cy="1124744"/>
          </a:xfrm>
        </p:spPr>
        <p:txBody>
          <a:bodyPr>
            <a:normAutofit/>
          </a:bodyPr>
          <a:lstStyle/>
          <a:p>
            <a:r>
              <a:rPr lang="cs-CZ" sz="2600" dirty="0" smtClean="0"/>
              <a:t>NÁVRHOVANÁ TRASA VYSOKORYCHLOSTNÍ TRATĚ</a:t>
            </a:r>
            <a:endParaRPr lang="cs-CZ" sz="2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4595018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dirty="0" smtClean="0"/>
              <a:t>Ministerstvo dopravy ve spolupráci s SŽDC prověřuje variantní trasy VRT z Prahy do Brna přes Vysočinu. </a:t>
            </a:r>
          </a:p>
          <a:p>
            <a:pPr marL="0" indent="0" algn="just">
              <a:buNone/>
            </a:pPr>
            <a:r>
              <a:rPr lang="cs-CZ" sz="2400" dirty="0" smtClean="0"/>
              <a:t>Města Humpolce se nejblíže dotýká jižní varianta se zastávkou ,,Vysočina´´, která je situována u obce Mladé </a:t>
            </a:r>
            <a:r>
              <a:rPr lang="cs-CZ" sz="2400" dirty="0" err="1" smtClean="0"/>
              <a:t>Bříště</a:t>
            </a:r>
            <a:r>
              <a:rPr lang="cs-CZ" sz="2400" dirty="0" smtClean="0"/>
              <a:t>.</a:t>
            </a:r>
            <a:endParaRPr lang="cs-CZ" sz="2400" dirty="0"/>
          </a:p>
        </p:txBody>
      </p:sp>
      <p:pic>
        <p:nvPicPr>
          <p:cNvPr id="10242" name="Picture 2" descr="H:\V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117" y="764704"/>
            <a:ext cx="535305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89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Přehlednost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1023</TotalTime>
  <Words>832</Words>
  <Application>Microsoft Office PowerPoint</Application>
  <PresentationFormat>Předvádění na obrazovce (4:3)</PresentationFormat>
  <Paragraphs>125</Paragraphs>
  <Slides>43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4" baseType="lpstr">
      <vt:lpstr>Exekutivní</vt:lpstr>
      <vt:lpstr>MOBILITA MĚSTA HUMPOLCE</vt:lpstr>
      <vt:lpstr>Vysoké učení technické v Brně Fakulta stavební Ústav pozemních komunikací</vt:lpstr>
      <vt:lpstr>Prezentace aplikace PowerPoint</vt:lpstr>
      <vt:lpstr>MĚSTSKÁ MOBILITA VYJADŘUJE POHYBLIVOST OBYVATELSTA</vt:lpstr>
      <vt:lpstr>MĚSTSKÁ MOBILITA VYJADŘUJE POHYBLIVOST OBYVATELSTA</vt:lpstr>
      <vt:lpstr>DYNAMIKA ŽIVOTA VE VZTAHU K MOBILITĚ</vt:lpstr>
      <vt:lpstr>MOBILITA ČLOVĚKA V JEDNOTLIVÝCH FÁZÍCH ŽIVOTA</vt:lpstr>
      <vt:lpstr>ŽELEZNIČNÍ DOPRAVA</vt:lpstr>
      <vt:lpstr>NÁVRHOVANÁ TRASA VYSOKORYCHLOSTNÍ TRATĚ</vt:lpstr>
      <vt:lpstr>SILNIČNÍ DOPRAVA</vt:lpstr>
      <vt:lpstr>DOPRAVNÍ INTENZITY</vt:lpstr>
      <vt:lpstr>VYJÍŽĎKA A DOJÍŽĎKA</vt:lpstr>
      <vt:lpstr>CELKOVÁ NEHODOVOST</vt:lpstr>
      <vt:lpstr>AUTOBUSOVÁ DOPRAVA SÍŤ AUTOBUSOVÝCH LINEK</vt:lpstr>
      <vt:lpstr>POČET SPOJŮ DÁLKOVÉ DOPRAVY</vt:lpstr>
      <vt:lpstr>DOSTUPNOST AUTOBUSOVÝCH ZASTÁVEK</vt:lpstr>
      <vt:lpstr>DOSTUPNOST AUTOBUSOVÝCH ZASTÁVEK</vt:lpstr>
      <vt:lpstr>KŘIŽOVATKA ŠKOLNÍ x HÁLKOVA</vt:lpstr>
      <vt:lpstr>KŘIŽOVATKA ŠKOLNÍ x HÁLKOVA</vt:lpstr>
      <vt:lpstr>Prezentace aplikace PowerPoint</vt:lpstr>
      <vt:lpstr>Prezentace aplikace PowerPoint</vt:lpstr>
      <vt:lpstr>NEHODOVOST HÁLKOVA x ŠKOLNÍ</vt:lpstr>
      <vt:lpstr>Prezentace aplikace PowerPoint</vt:lpstr>
      <vt:lpstr>Prezentace aplikace PowerPoint</vt:lpstr>
      <vt:lpstr>ULICE HUSOVA - HAVLÍČKOVO NÁMĚSTÍ</vt:lpstr>
      <vt:lpstr>Prezentace aplikace PowerPoint</vt:lpstr>
      <vt:lpstr>Prezentace aplikace PowerPoint</vt:lpstr>
      <vt:lpstr>Prezentace aplikace PowerPoint</vt:lpstr>
      <vt:lpstr>KŘIŽOVATKA HÁLKOVA x MASARYKOVA</vt:lpstr>
      <vt:lpstr>Prezentace aplikace PowerPoint</vt:lpstr>
      <vt:lpstr>Prezentace aplikace PowerPoint</vt:lpstr>
      <vt:lpstr>NEHODOVOST HÁLKOVA x MASARYKOVA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 A DOPORUČENÍ</vt:lpstr>
      <vt:lpstr>ZÁVĚR A DOPORUČENÍ</vt:lpstr>
      <vt:lpstr>ZÁVĚR A DOPORUČENÍ</vt:lpstr>
      <vt:lpstr>DĚKUJEME ZA POZVÁNÍ DO VAŠEHO MĚSTA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MOBILITA MĚSTA HUMPOLEC</dc:title>
  <dc:creator>Kuba</dc:creator>
  <cp:lastModifiedBy>Sejky</cp:lastModifiedBy>
  <cp:revision>64</cp:revision>
  <dcterms:created xsi:type="dcterms:W3CDTF">2015-10-14T08:13:48Z</dcterms:created>
  <dcterms:modified xsi:type="dcterms:W3CDTF">2015-10-15T11:03:50Z</dcterms:modified>
</cp:coreProperties>
</file>