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  <p:sldMasterId id="2147483780" r:id="rId2"/>
  </p:sldMasterIdLst>
  <p:notesMasterIdLst>
    <p:notesMasterId r:id="rId12"/>
  </p:notesMasterIdLst>
  <p:sldIdLst>
    <p:sldId id="288" r:id="rId3"/>
    <p:sldId id="295" r:id="rId4"/>
    <p:sldId id="317" r:id="rId5"/>
    <p:sldId id="294" r:id="rId6"/>
    <p:sldId id="298" r:id="rId7"/>
    <p:sldId id="318" r:id="rId8"/>
    <p:sldId id="319" r:id="rId9"/>
    <p:sldId id="312" r:id="rId10"/>
    <p:sldId id="281" r:id="rId11"/>
  </p:sldIdLst>
  <p:sldSz cx="9144000" cy="5143500" type="screen16x9"/>
  <p:notesSz cx="6858000" cy="9144000"/>
  <p:defaultTextStyle>
    <a:defPPr>
      <a:defRPr lang="cs-CZ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271"/>
    <a:srgbClr val="140170"/>
    <a:srgbClr val="253A71"/>
    <a:srgbClr val="F6EB64"/>
    <a:srgbClr val="FCEB3E"/>
    <a:srgbClr val="B97F05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7" autoAdjust="0"/>
  </p:normalViewPr>
  <p:slideViewPr>
    <p:cSldViewPr snapToGrid="0" snapToObjects="1">
      <p:cViewPr varScale="1">
        <p:scale>
          <a:sx n="146" d="100"/>
          <a:sy n="146" d="100"/>
        </p:scale>
        <p:origin x="576" y="114"/>
      </p:cViewPr>
      <p:guideLst/>
    </p:cSldViewPr>
  </p:slideViewPr>
  <p:outlineViewPr>
    <p:cViewPr>
      <p:scale>
        <a:sx n="33" d="100"/>
        <a:sy n="33" d="100"/>
      </p:scale>
      <p:origin x="0" y="-65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F1074-D74A-C54A-B92A-A5F9B20822A6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28021-88B5-4344-B1EA-736661345B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2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28021-88B5-4344-B1EA-736661345BF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rgbClr val="F6E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93F0F-9B84-411F-A57C-91E3793EAE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74081" y="1127057"/>
            <a:ext cx="6858000" cy="1790700"/>
          </a:xfrm>
        </p:spPr>
        <p:txBody>
          <a:bodyPr anchor="ctr">
            <a:noAutofit/>
          </a:bodyPr>
          <a:lstStyle>
            <a:lvl1pPr marL="72000" algn="l">
              <a:spcBef>
                <a:spcPts val="50"/>
              </a:spcBef>
              <a:defRPr sz="36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br>
              <a:rPr lang="cs-CZ" dirty="0">
                <a:solidFill>
                  <a:srgbClr val="12316D"/>
                </a:solidFill>
                <a:effectLst/>
                <a:latin typeface="Atyp BL Display" pitchFamily="2" charset="0"/>
              </a:rPr>
            </a:br>
            <a:r>
              <a:rPr lang="cs-CZ" dirty="0"/>
              <a:t>Kliknutím vložte </a:t>
            </a:r>
            <a:br>
              <a:rPr lang="cs-CZ" dirty="0"/>
            </a:br>
            <a:r>
              <a:rPr lang="cs-CZ" dirty="0"/>
              <a:t>název prezentace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B2D868-8EFF-4FB9-8F8C-CF8F3E1C71F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9766" y="3244220"/>
            <a:ext cx="4422118" cy="149492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50"/>
              </a:spcBef>
              <a:buNone/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Titul. Jméno Příjmení</a:t>
            </a:r>
          </a:p>
          <a:p>
            <a:r>
              <a:rPr lang="cs-CZ" dirty="0"/>
              <a:t>DD. MM. RRRR, místo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7937B9D-84A5-C544-8B37-5F1291C023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11" y="101762"/>
            <a:ext cx="1104280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66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nímek">
    <p:bg>
      <p:bgPr>
        <a:solidFill>
          <a:srgbClr val="F6E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199" y="3171176"/>
            <a:ext cx="4023097" cy="1582052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800" b="0" i="0">
                <a:solidFill>
                  <a:srgbClr val="140170"/>
                </a:solidFill>
                <a:latin typeface="Poppins" pitchFamily="2" charset="0"/>
                <a:ea typeface="Roboto" panose="02000000000000000000" pitchFamily="2" charset="0"/>
                <a:cs typeface="Poppins" pitchFamily="2" charset="0"/>
              </a:defRPr>
            </a:lvl1pPr>
          </a:lstStyle>
          <a:p>
            <a:r>
              <a:rPr lang="cs-CZ" dirty="0"/>
              <a:t>Titul. Jméno Příjmení</a:t>
            </a:r>
            <a:br>
              <a:rPr lang="cs-CZ" dirty="0"/>
            </a:br>
            <a:r>
              <a:rPr lang="cs-CZ" dirty="0"/>
              <a:t>DD. MM. RRRR, místo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325E82-F719-444E-B004-ACD129F57C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95704" y="1252067"/>
            <a:ext cx="6840000" cy="1582053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50"/>
              </a:spcBef>
              <a:buNone/>
              <a:defRPr sz="3600" b="1" i="0">
                <a:solidFill>
                  <a:srgbClr val="140170"/>
                </a:solidFill>
                <a:latin typeface="Poppins" pitchFamily="2" charset="0"/>
                <a:ea typeface="Roboto" panose="02000000000000000000" pitchFamily="2" charset="0"/>
                <a:cs typeface="Poppins" pitchFamily="2" charset="0"/>
              </a:defRPr>
            </a:lvl1pPr>
            <a:lvl2pPr marL="342896" indent="0" algn="ctr">
              <a:buNone/>
              <a:defRPr sz="1500"/>
            </a:lvl2pPr>
            <a:lvl3pPr marL="685793" indent="0" algn="ctr">
              <a:buNone/>
              <a:defRPr sz="1350"/>
            </a:lvl3pPr>
            <a:lvl4pPr marL="1028690" indent="0" algn="ctr">
              <a:buNone/>
              <a:defRPr sz="1200"/>
            </a:lvl4pPr>
            <a:lvl5pPr marL="1371587" indent="0" algn="ctr">
              <a:buNone/>
              <a:defRPr sz="1200"/>
            </a:lvl5pPr>
            <a:lvl6pPr marL="1714483" indent="0" algn="ctr">
              <a:buNone/>
              <a:defRPr sz="1200"/>
            </a:lvl6pPr>
            <a:lvl7pPr marL="2057379" indent="0" algn="ctr">
              <a:buNone/>
              <a:defRPr sz="1200"/>
            </a:lvl7pPr>
            <a:lvl8pPr marL="2400276" indent="0" algn="ctr">
              <a:buNone/>
              <a:defRPr sz="1200"/>
            </a:lvl8pPr>
            <a:lvl9pPr marL="2743173" indent="0" algn="ctr">
              <a:buNone/>
              <a:defRPr sz="1200"/>
            </a:lvl9pPr>
          </a:lstStyle>
          <a:p>
            <a:r>
              <a:rPr lang="cs-CZ" dirty="0"/>
              <a:t>Děkuji za pozornost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E036A54-A498-1B42-8324-7BE3F345D3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11" y="101762"/>
            <a:ext cx="1104280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1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673F0-985F-1145-94DA-8F894CC4C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A9C838-17ED-8C4B-8099-0C09806A4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4C6B3E-4F2F-5D47-8FE5-572364C1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32B951-854B-E943-9094-DCBECF50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07C50D-622A-214F-94C8-A81AF5899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56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D4A7E-E474-5E49-9FEB-22DE1C48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85EEA-82A0-194B-AA93-89E7A73F7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FD6B03-984D-AD47-A012-D14B29A6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2CC56-B5E4-9344-9810-8F2445F6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CEA01B-2A16-B644-9CB0-D9F71FB9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21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8BA00-D8ED-3D49-A23F-5AAE3115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B30139-BA7D-924D-AC7C-C1864902E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2BCE58-A660-054F-A4B7-1208BCA28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847FD1-A4F1-E643-8857-F6A247A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9040CE-E512-B64B-8009-C05D8B4F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663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6FC86-756F-794B-82E2-95D0D444B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75E5DD-FDC3-A643-8CD5-CC8916A4B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C3674-3C46-5C42-8457-91D994E02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6FBCCB-B74D-C441-BA48-AF192B581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83A72BF-83D6-CD4B-BEE0-6549EE3DD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BD95FD-42EA-5641-903A-E0D1C553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76656E1-A1B1-9C41-97CF-9B2F12E5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E0BE1B-7AB3-F744-A936-7599FA10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30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6BE8B-B298-3A40-948D-0FBE3DC32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7B9B44-BA42-204F-8161-416D8D9A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CF0242-96DA-954E-BA78-D8C71D1CF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1CE33D-9F1B-AE4F-A929-4807C9199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1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7B5659-B201-994A-BE01-D52CF409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DDC1B5-E797-274A-B524-829B8C8B4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127E9A-377F-D34B-8DA8-6F6D2059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85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5DFF7-E076-3B48-B7DF-1BBA145C2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726F0-B604-DD4D-8EA9-DD14EE368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62E6C2-1946-B048-A208-0F5DAAEC8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53595A-2CA1-5244-9F78-604B1C17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25FD0-FEBC-574D-8D38-830B8AF7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60806F-7CFB-3346-95CF-DF7E13E2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243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D23FF-3BCA-914C-967E-A9AF75CAE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BF4F7C-1E7E-6E4F-B371-FE75D205E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006B9E-B922-7A42-A590-C48858CB2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407082-87DE-6649-B6AA-02482DF5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39F649-469D-774D-92CD-662D9A16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929A41-175B-A649-9AC7-065CD1EC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666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ED1C6-A051-CB43-8BE9-4BFC67AB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431DD7-D780-D44A-8650-58722EF6D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570A7-6BE5-6546-BAD5-1E24DB0C4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37CBD6-74EB-1144-BB94-71C00A9F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F8FCF6-B6EF-1340-A823-0FB4EB86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96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yk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302" y="654208"/>
            <a:ext cx="3547200" cy="2029519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E536E48-F043-2E48-A951-91A381DA938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50315" y="654208"/>
            <a:ext cx="3547201" cy="2029519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4" name="Zástupný text 14">
            <a:extLst>
              <a:ext uri="{FF2B5EF4-FFF2-40B4-BE49-F238E27FC236}">
                <a16:creationId xmlns:a16="http://schemas.microsoft.com/office/drawing/2014/main" id="{FCD1BDC4-4A73-2846-B3C0-D79992677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sp>
        <p:nvSpPr>
          <p:cNvPr id="13" name="Zástupný obsah 7">
            <a:extLst>
              <a:ext uri="{FF2B5EF4-FFF2-40B4-BE49-F238E27FC236}">
                <a16:creationId xmlns:a16="http://schemas.microsoft.com/office/drawing/2014/main" id="{BF95F1DE-0EEA-1048-9972-A5183D12290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42302" y="2839846"/>
            <a:ext cx="3547200" cy="2126166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6" name="Zástupný text 12">
            <a:extLst>
              <a:ext uri="{FF2B5EF4-FFF2-40B4-BE49-F238E27FC236}">
                <a16:creationId xmlns:a16="http://schemas.microsoft.com/office/drawing/2014/main" id="{97F538E1-E946-BA42-BAD3-C2382986D3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53051" y="2839846"/>
            <a:ext cx="3556599" cy="2126166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lvl="0"/>
            <a:r>
              <a:rPr lang="cs-CZ" dirty="0"/>
              <a:t>Kliknutím vložte text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46559B5-75CC-9946-AA13-B59952B756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73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86FE29-1790-DB46-9AE2-CB69D47A7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0DE7AC-E143-BB46-919C-55881CD43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850CB-32B9-F145-B8BC-CE2012955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9D72FC-96E6-374F-9728-E19F89EF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BCFA46-0955-434C-B0CA-62897869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ruhý snímek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text 14">
            <a:extLst>
              <a:ext uri="{FF2B5EF4-FFF2-40B4-BE49-F238E27FC236}">
                <a16:creationId xmlns:a16="http://schemas.microsoft.com/office/drawing/2014/main" id="{5ABCDC6B-62C8-D142-8DB7-610A8C3764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C67EAB-23D0-0945-B701-3B9C994389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904" y="1249199"/>
            <a:ext cx="6953965" cy="3180917"/>
          </a:xfrm>
        </p:spPr>
        <p:txBody>
          <a:bodyPr anchor="ctr"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cs-CZ" b="1" smtClean="0">
                <a:solidFill>
                  <a:srgbClr val="140170"/>
                </a:solidFill>
                <a:effectLst/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b="1" dirty="0">
                <a:solidFill>
                  <a:srgbClr val="000087"/>
                </a:solidFill>
                <a:effectLst/>
                <a:latin typeface="Atyp BL Display" pitchFamily="2" charset="0"/>
              </a:rPr>
              <a:t>• </a:t>
            </a:r>
            <a:r>
              <a:rPr lang="cs-CZ" dirty="0"/>
              <a:t>Kliknutím vložte výčet informací</a:t>
            </a:r>
          </a:p>
          <a:p>
            <a:pPr lvl="0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DEA30B-4B71-834E-912D-2F1B7C6DC3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6906" y="1609876"/>
            <a:ext cx="3240000" cy="2430000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25D78E-3252-4FF9-89B2-171022852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904" y="799876"/>
            <a:ext cx="3524623" cy="675000"/>
          </a:xfrm>
        </p:spPr>
        <p:txBody>
          <a:bodyPr>
            <a:normAutofit/>
          </a:bodyPr>
          <a:lstStyle>
            <a:lvl1pPr marL="0" indent="0" algn="l">
              <a:buNone/>
              <a:defRPr sz="22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lvl="0"/>
            <a:r>
              <a:rPr lang="cs-CZ" dirty="0"/>
              <a:t>Kliknutím vložte nadpis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E536E48-F043-2E48-A951-91A381DA938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4000" y="810000"/>
            <a:ext cx="4680000" cy="4333500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4" name="Zástupný text 14">
            <a:extLst>
              <a:ext uri="{FF2B5EF4-FFF2-40B4-BE49-F238E27FC236}">
                <a16:creationId xmlns:a16="http://schemas.microsoft.com/office/drawing/2014/main" id="{FCD1BDC4-4A73-2846-B3C0-D79992677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488FD0B-B232-A746-A3DF-EE207BD0C2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72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-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6906" y="809999"/>
            <a:ext cx="2476684" cy="3687659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6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E536E48-F043-2E48-A951-91A381DA938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34576" y="810000"/>
            <a:ext cx="5709424" cy="3687659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4" name="Zástupný text 14">
            <a:extLst>
              <a:ext uri="{FF2B5EF4-FFF2-40B4-BE49-F238E27FC236}">
                <a16:creationId xmlns:a16="http://schemas.microsoft.com/office/drawing/2014/main" id="{FCD1BDC4-4A73-2846-B3C0-D799926777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5271B08-B5C7-6941-AB73-A41A7D7B58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99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uhý snímek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4213" y="1608526"/>
            <a:ext cx="3670069" cy="299186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325E82-F719-444E-B004-ACD129F57C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4212" y="798527"/>
            <a:ext cx="7776000" cy="540000"/>
          </a:xfrm>
        </p:spPr>
        <p:txBody>
          <a:bodyPr>
            <a:normAutofit/>
          </a:bodyPr>
          <a:lstStyle>
            <a:lvl1pPr marL="0" indent="0" algn="l">
              <a:buNone/>
              <a:defRPr sz="22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  <a:lvl2pPr marL="342896" indent="0" algn="ctr">
              <a:buNone/>
              <a:defRPr sz="1500"/>
            </a:lvl2pPr>
            <a:lvl3pPr marL="685793" indent="0" algn="ctr">
              <a:buNone/>
              <a:defRPr sz="1350"/>
            </a:lvl3pPr>
            <a:lvl4pPr marL="1028690" indent="0" algn="ctr">
              <a:buNone/>
              <a:defRPr sz="1200"/>
            </a:lvl4pPr>
            <a:lvl5pPr marL="1371587" indent="0" algn="ctr">
              <a:buNone/>
              <a:defRPr sz="1200"/>
            </a:lvl5pPr>
            <a:lvl6pPr marL="1714483" indent="0" algn="ctr">
              <a:buNone/>
              <a:defRPr sz="1200"/>
            </a:lvl6pPr>
            <a:lvl7pPr marL="2057379" indent="0" algn="ctr">
              <a:buNone/>
              <a:defRPr sz="1200"/>
            </a:lvl7pPr>
            <a:lvl8pPr marL="2400276" indent="0" algn="ctr">
              <a:buNone/>
              <a:defRPr sz="1200"/>
            </a:lvl8pPr>
            <a:lvl9pPr marL="2743173" indent="0" algn="ctr">
              <a:buNone/>
              <a:defRPr sz="1200"/>
            </a:lvl9pPr>
          </a:lstStyle>
          <a:p>
            <a:r>
              <a:rPr lang="cs-CZ" dirty="0"/>
              <a:t>Kliknutím vložte nadpis</a:t>
            </a:r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28B78CC5-8B66-411B-8A63-0553BFA506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35511" y="1632175"/>
            <a:ext cx="3670069" cy="299186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lvl="0"/>
            <a:r>
              <a:rPr lang="cs-CZ" dirty="0"/>
              <a:t>Kliknutím vložte text</a:t>
            </a:r>
          </a:p>
        </p:txBody>
      </p:sp>
      <p:sp>
        <p:nvSpPr>
          <p:cNvPr id="12" name="Zástupný text 14">
            <a:extLst>
              <a:ext uri="{FF2B5EF4-FFF2-40B4-BE49-F238E27FC236}">
                <a16:creationId xmlns:a16="http://schemas.microsoft.com/office/drawing/2014/main" id="{E62864A0-D632-0D4E-AB03-7BBFDD5021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64BBFE2-08A7-B74A-8E8E-797F0994BA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01" y="4322190"/>
            <a:ext cx="7703999" cy="524311"/>
          </a:xfrm>
        </p:spPr>
        <p:txBody>
          <a:bodyPr anchor="t">
            <a:normAutofit/>
          </a:bodyPr>
          <a:lstStyle>
            <a:lvl1pPr algn="ctr"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7" name="Zástupný obsah 7">
            <a:extLst>
              <a:ext uri="{FF2B5EF4-FFF2-40B4-BE49-F238E27FC236}">
                <a16:creationId xmlns:a16="http://schemas.microsoft.com/office/drawing/2014/main" id="{16DE1DF7-3679-164F-AEE0-F9AEA8D2A35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0" y="810000"/>
            <a:ext cx="9144000" cy="3317582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3" name="Zástupný text 14">
            <a:extLst>
              <a:ext uri="{FF2B5EF4-FFF2-40B4-BE49-F238E27FC236}">
                <a16:creationId xmlns:a16="http://schemas.microsoft.com/office/drawing/2014/main" id="{4D9B6622-4F48-BA4C-9DBF-870953221E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C3A5361-CACC-F942-8AA4-D3BD129A55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EF59-985B-4740-952D-BD6C33A159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8000" y="1602441"/>
            <a:ext cx="3240000" cy="3110807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8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r>
              <a:rPr lang="cs-CZ" dirty="0"/>
              <a:t>Kliknutím vložte text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625D78E-3252-4FF9-89B2-171022852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48000" y="792442"/>
            <a:ext cx="3240000" cy="675000"/>
          </a:xfrm>
        </p:spPr>
        <p:txBody>
          <a:bodyPr>
            <a:normAutofit/>
          </a:bodyPr>
          <a:lstStyle>
            <a:lvl1pPr marL="0" indent="0" algn="l">
              <a:buNone/>
              <a:defRPr sz="22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lvl="0"/>
            <a:r>
              <a:rPr lang="cs-CZ" dirty="0"/>
              <a:t>Kliknutím vložte nadpis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A83D35-E348-9B4C-8E03-4DF28D1E0C9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0" y="810000"/>
            <a:ext cx="4680000" cy="4333500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  <a:p>
            <a:pPr lvl="0"/>
            <a:endParaRPr lang="cs-CZ" dirty="0"/>
          </a:p>
        </p:txBody>
      </p:sp>
      <p:sp>
        <p:nvSpPr>
          <p:cNvPr id="13" name="Zástupný text 14">
            <a:extLst>
              <a:ext uri="{FF2B5EF4-FFF2-40B4-BE49-F238E27FC236}">
                <a16:creationId xmlns:a16="http://schemas.microsoft.com/office/drawing/2014/main" id="{58763354-F378-3240-B269-6A028A0CD7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964E53B-7C3F-C642-A6AE-DF3B10DB74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65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elk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7">
            <a:extLst>
              <a:ext uri="{FF2B5EF4-FFF2-40B4-BE49-F238E27FC236}">
                <a16:creationId xmlns:a16="http://schemas.microsoft.com/office/drawing/2014/main" id="{A6EB3056-609E-8544-A298-15F20C98996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0" y="810000"/>
            <a:ext cx="9144000" cy="4327292"/>
          </a:xfrm>
        </p:spPr>
        <p:txBody>
          <a:bodyPr>
            <a:normAutofit/>
          </a:bodyPr>
          <a:lstStyle>
            <a:lvl1pPr marL="0" marR="0" indent="0" algn="ctr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obsah</a:t>
            </a:r>
          </a:p>
        </p:txBody>
      </p:sp>
      <p:sp>
        <p:nvSpPr>
          <p:cNvPr id="12" name="Zástupný text 14">
            <a:extLst>
              <a:ext uri="{FF2B5EF4-FFF2-40B4-BE49-F238E27FC236}">
                <a16:creationId xmlns:a16="http://schemas.microsoft.com/office/drawing/2014/main" id="{149650E9-B90C-D24F-81BF-09F7C94821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936" y="162445"/>
            <a:ext cx="6156734" cy="378000"/>
          </a:xfrm>
        </p:spPr>
        <p:txBody>
          <a:bodyPr>
            <a:normAutofit/>
          </a:bodyPr>
          <a:lstStyle>
            <a:lvl1pPr marL="0" marR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i="0">
                <a:solidFill>
                  <a:srgbClr val="140170"/>
                </a:solidFill>
                <a:latin typeface="Atyp BL Display" pitchFamily="2" charset="0"/>
                <a:ea typeface="Atyp BL Display" pitchFamily="2" charset="0"/>
                <a:cs typeface="Poppins" pitchFamily="2" charset="0"/>
              </a:defRPr>
            </a:lvl1pPr>
          </a:lstStyle>
          <a:p>
            <a:pPr marL="0" marR="0" lvl="0" indent="0" algn="l" defTabSz="68579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Kliknutím vložte název prezentace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F3437A-1405-7341-955D-7C7E468737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136" y="100968"/>
            <a:ext cx="449199" cy="44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54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BEEB34-1AE3-9548-96DD-67FF39657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7B4E4E-6CA1-8649-A305-0B58A16B4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3EA266-197F-654F-9407-85739458A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C0E4-812B-304E-B187-27242D22869D}" type="datetime1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1B2762-260E-184D-BA40-349C5F30F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247755-DB8B-024A-AAAA-3358B177AA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7B08-A2BA-A044-9E7F-05C5A8570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4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95" r:id="rId2"/>
    <p:sldLayoutId id="2147483779" r:id="rId3"/>
    <p:sldLayoutId id="2147483761" r:id="rId4"/>
    <p:sldLayoutId id="2147483794" r:id="rId5"/>
    <p:sldLayoutId id="2147483712" r:id="rId6"/>
    <p:sldLayoutId id="2147483760" r:id="rId7"/>
    <p:sldLayoutId id="2147483762" r:id="rId8"/>
    <p:sldLayoutId id="2147483763" r:id="rId9"/>
    <p:sldLayoutId id="2147483764" r:id="rId10"/>
  </p:sldLayoutIdLst>
  <p:hf sldNum="0" hdr="0" ftr="0" dt="0"/>
  <p:txStyles>
    <p:titleStyle>
      <a:lvl1pPr algn="l" defTabSz="68579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40170"/>
          </a:solidFill>
          <a:latin typeface="Atyp BL Display" pitchFamily="2" charset="0"/>
          <a:ea typeface="Atyp BL Display" pitchFamily="2" charset="0"/>
          <a:cs typeface="+mj-cs"/>
        </a:defRPr>
      </a:lvl1pPr>
    </p:titleStyle>
    <p:bodyStyle>
      <a:lvl1pPr marL="171449" indent="-171449" algn="l" defTabSz="68579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40170"/>
          </a:solidFill>
          <a:latin typeface="Atyp BL Text" pitchFamily="2" charset="0"/>
          <a:ea typeface="Atyp BL Text" pitchFamily="2" charset="0"/>
          <a:cs typeface="+mn-cs"/>
        </a:defRPr>
      </a:lvl1pPr>
      <a:lvl2pPr marL="514345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40170"/>
          </a:solidFill>
          <a:latin typeface="Atyp BL Text" pitchFamily="2" charset="0"/>
          <a:ea typeface="Atyp BL Text" pitchFamily="2" charset="0"/>
          <a:cs typeface="+mn-cs"/>
        </a:defRPr>
      </a:lvl2pPr>
      <a:lvl3pPr marL="857241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40170"/>
          </a:solidFill>
          <a:latin typeface="Atyp BL Text" pitchFamily="2" charset="0"/>
          <a:ea typeface="Atyp BL Text" pitchFamily="2" charset="0"/>
          <a:cs typeface="+mn-cs"/>
        </a:defRPr>
      </a:lvl3pPr>
      <a:lvl4pPr marL="1200138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40170"/>
          </a:solidFill>
          <a:latin typeface="Atyp BL Text" pitchFamily="2" charset="0"/>
          <a:ea typeface="Atyp BL Text" pitchFamily="2" charset="0"/>
          <a:cs typeface="+mn-cs"/>
        </a:defRPr>
      </a:lvl4pPr>
      <a:lvl5pPr marL="1543035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40170"/>
          </a:solidFill>
          <a:latin typeface="Atyp BL Text" pitchFamily="2" charset="0"/>
          <a:ea typeface="Atyp BL Text" pitchFamily="2" charset="0"/>
          <a:cs typeface="+mn-cs"/>
        </a:defRPr>
      </a:lvl5pPr>
      <a:lvl6pPr marL="1885931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8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24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22" indent="-171449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6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0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7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8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9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6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7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B820952-CCFF-9246-B94E-65276FE60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4279E9-E379-EA47-B09D-11CA47B52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17270F-6DB5-FB49-8796-4559243CE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1DB9-3FF7-E442-A7F9-9E10F323B9D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AAE23A-CCE4-F64D-8290-9CAE3D5EF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B2ACB2-81F8-EC48-BFB8-FF361B0FB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08D5-087A-E742-8B77-1DF7E9B07F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67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8E545D87-63B1-4044-A00D-2DFE0638B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4081" y="1534885"/>
            <a:ext cx="6858000" cy="2057401"/>
          </a:xfrm>
        </p:spPr>
        <p:txBody>
          <a:bodyPr/>
          <a:lstStyle/>
          <a:p>
            <a:r>
              <a:rPr lang="cs-CZ" dirty="0"/>
              <a:t>Zřízení městské policie </a:t>
            </a:r>
            <a:br>
              <a:rPr lang="cs-CZ" dirty="0"/>
            </a:br>
            <a:r>
              <a:rPr lang="cs-CZ" dirty="0"/>
              <a:t>v Humpolci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14F44E-966C-B7D5-0952-04A471005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8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7A7B4FF-669B-4443-B570-979197E57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Obsah prezentace: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743B8E-3F54-CE4D-B107-B5018C21D3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212" y="1364152"/>
            <a:ext cx="7284844" cy="3247037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Co je městská policie</a:t>
            </a:r>
          </a:p>
          <a:p>
            <a:pPr marL="285750" indent="-285750">
              <a:buFontTx/>
              <a:buChar char="-"/>
            </a:pPr>
            <a:r>
              <a:rPr lang="cs-CZ" dirty="0"/>
              <a:t>Náplň činnosti městské policie</a:t>
            </a:r>
          </a:p>
          <a:p>
            <a:pPr marL="285750" indent="-285750">
              <a:buFontTx/>
              <a:buChar char="-"/>
            </a:pPr>
            <a:r>
              <a:rPr lang="cs-CZ" dirty="0"/>
              <a:t>Městská policie v Humpolci</a:t>
            </a:r>
          </a:p>
          <a:p>
            <a:pPr marL="285750" indent="-285750">
              <a:buFontTx/>
              <a:buChar char="-"/>
            </a:pPr>
            <a:r>
              <a:rPr lang="cs-CZ" dirty="0"/>
              <a:t>Úsekové měření na Rozkoši</a:t>
            </a:r>
          </a:p>
          <a:p>
            <a:pPr marL="285750" indent="-285750">
              <a:buFontTx/>
              <a:buChar char="-"/>
            </a:pPr>
            <a:r>
              <a:rPr lang="cs-CZ" dirty="0"/>
              <a:t>Náklady na městskou policii v rozpočtu 2025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D1706E-F833-CD49-90A2-9530115C69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4936" y="162445"/>
            <a:ext cx="5238117" cy="378000"/>
          </a:xfrm>
        </p:spPr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</p:spTree>
    <p:extLst>
      <p:ext uri="{BB962C8B-B14F-4D97-AF65-F5344CB8AC3E}">
        <p14:creationId xmlns:p14="http://schemas.microsoft.com/office/powerpoint/2010/main" val="57997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C48BF2-A253-3FBB-C4BF-09F38E306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354E979-8CC5-C1AA-5537-E6079E5CC6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je městská policie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079580-2678-CF7D-41F4-6D3562EC77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212" y="1364152"/>
            <a:ext cx="7284844" cy="2991863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Její postavení upravuje zákon č. 553/1991 Sb., o obecní policii</a:t>
            </a:r>
          </a:p>
          <a:p>
            <a:pPr marL="285750" indent="-285750">
              <a:buFontTx/>
              <a:buChar char="-"/>
            </a:pPr>
            <a:r>
              <a:rPr lang="cs-CZ" dirty="0"/>
              <a:t>Je orgánem obce</a:t>
            </a:r>
          </a:p>
          <a:p>
            <a:pPr marL="285750" indent="-285750">
              <a:buFontTx/>
              <a:buChar char="-"/>
            </a:pPr>
            <a:r>
              <a:rPr lang="cs-CZ" dirty="0"/>
              <a:t>Spolupracuje s orgány veřejné moci</a:t>
            </a:r>
          </a:p>
          <a:p>
            <a:pPr marL="285750" indent="-285750">
              <a:buFontTx/>
              <a:buChar char="-"/>
            </a:pPr>
            <a:r>
              <a:rPr lang="cs-CZ" dirty="0"/>
              <a:t>Může plnit jí svěřené úkoly i na území jiné obce</a:t>
            </a:r>
          </a:p>
          <a:p>
            <a:pPr marL="285750" indent="-285750">
              <a:buFontTx/>
              <a:buChar char="-"/>
            </a:pPr>
            <a:r>
              <a:rPr lang="cs-CZ" dirty="0"/>
              <a:t>Zřizuje ji a ruší zastupitelstvo obce obecně závaznou vyhláškou</a:t>
            </a:r>
          </a:p>
          <a:p>
            <a:pPr marL="285750" indent="-285750">
              <a:buFontTx/>
              <a:buChar char="-"/>
            </a:pPr>
            <a:r>
              <a:rPr lang="cs-CZ" dirty="0"/>
              <a:t>Je řízena starostou nebo jiným členem zastupitelstva pověřeným zastupitelstvem obce</a:t>
            </a:r>
          </a:p>
          <a:p>
            <a:pPr marL="285750" indent="-285750">
              <a:buFontTx/>
              <a:buChar char="-"/>
            </a:pPr>
            <a:r>
              <a:rPr lang="cs-CZ" dirty="0"/>
              <a:t>Zabezpečuje místní záležitosti veřejného pořádku v rámci působnosti obce</a:t>
            </a:r>
          </a:p>
          <a:p>
            <a:pPr marL="285750" indent="-285750">
              <a:buFontTx/>
              <a:buChar char="-"/>
            </a:pPr>
            <a:r>
              <a:rPr lang="cs-CZ" dirty="0"/>
              <a:t>Působnost vykonávají strážníci, kteří jsou v pracovním poměru k obci</a:t>
            </a:r>
          </a:p>
          <a:p>
            <a:pPr marL="285750" indent="-285750">
              <a:buFontTx/>
              <a:buChar char="-"/>
            </a:pPr>
            <a:r>
              <a:rPr lang="cs-CZ" dirty="0"/>
              <a:t>Řadí se mezi ostatní složky integrovaného záchranného systému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A8E729-AA8A-2712-8110-8EFD4408B3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4936" y="162445"/>
            <a:ext cx="5238117" cy="378000"/>
          </a:xfrm>
        </p:spPr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</p:spTree>
    <p:extLst>
      <p:ext uri="{BB962C8B-B14F-4D97-AF65-F5344CB8AC3E}">
        <p14:creationId xmlns:p14="http://schemas.microsoft.com/office/powerpoint/2010/main" val="366001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7A7B4FF-669B-4443-B570-979197E57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Náplň činnosti městské policie dle zákona o obecní policii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743B8E-3F54-CE4D-B107-B5018C21D3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212" y="1364152"/>
            <a:ext cx="7284844" cy="2991863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Přispívá k ochraně a bezpečnosti osob a majetku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Dohlíží na dodržování pravidel občanského soužití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Dohlíží na dodržování obecně závazných vyhlášek a nařízení obce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Podílí se na dohledu na bezpečnost a plynulost provozu na pozemních komunikacích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Podílí se na dodržování právních předpisů o ochraně veřejného pořádku a činí opatření k jeho obnovení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Podílí se na prevenci kriminality v obci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Provádí dohled nad dodržováním čistoty na veřejných prostranstvích v obci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Odhaluje přestupky a jiné správní delikty, jejichž projednávání je v působnosti obce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D1706E-F833-CD49-90A2-9530115C69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</p:spTree>
    <p:extLst>
      <p:ext uri="{BB962C8B-B14F-4D97-AF65-F5344CB8AC3E}">
        <p14:creationId xmlns:p14="http://schemas.microsoft.com/office/powerpoint/2010/main" val="27975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7A7B4FF-669B-4443-B570-979197E57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 a kde lze strážníky mj. efektivně využít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D1706E-F833-CD49-90A2-9530115C69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Zřízení městské policie</a:t>
            </a:r>
          </a:p>
        </p:txBody>
      </p:sp>
      <p:sp>
        <p:nvSpPr>
          <p:cNvPr id="2" name="Zástupný text 3">
            <a:extLst>
              <a:ext uri="{FF2B5EF4-FFF2-40B4-BE49-F238E27FC236}">
                <a16:creationId xmlns:a16="http://schemas.microsoft.com/office/drawing/2014/main" id="{E36B2F67-578A-B201-3785-FAA5BE5CBE9A}"/>
              </a:ext>
            </a:extLst>
          </p:cNvPr>
          <p:cNvSpPr txBox="1">
            <a:spLocks/>
          </p:cNvSpPr>
          <p:nvPr/>
        </p:nvSpPr>
        <p:spPr>
          <a:xfrm>
            <a:off x="4410062" y="1364152"/>
            <a:ext cx="3736988" cy="344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793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  <a:lvl2pPr marL="514345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2pPr>
            <a:lvl3pPr marL="857241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3pPr>
            <a:lvl4pPr marL="1200138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4pPr>
            <a:lvl5pPr marL="1543035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5pPr>
            <a:lvl6pPr marL="1885931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8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24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22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/>
              <a:t>DALŠÍ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Dohled na dodržování vyhlášek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Asistence při úředních úkonech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Doručování úředních písemností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Předvedení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Pomoc při živelných pohromách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Spolupráce s TS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Znají obec – rychleji reagují, jsou ihned dostupní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Na základě veřejnoprávní smlouvy mohou plnit úkoly i na území jiné obce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Podpůrné činnosti v zájmu obce a jejích občanů</a:t>
            </a:r>
          </a:p>
          <a:p>
            <a:pPr marL="285750" indent="-285750">
              <a:buFontTx/>
              <a:buChar char="-"/>
            </a:pPr>
            <a:endParaRPr lang="cs-CZ" sz="1400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6" name="Zástupný text 3">
            <a:extLst>
              <a:ext uri="{FF2B5EF4-FFF2-40B4-BE49-F238E27FC236}">
                <a16:creationId xmlns:a16="http://schemas.microsoft.com/office/drawing/2014/main" id="{98F8AAEE-9B22-9B5E-440C-2DB9A81B8B34}"/>
              </a:ext>
            </a:extLst>
          </p:cNvPr>
          <p:cNvSpPr txBox="1">
            <a:spLocks/>
          </p:cNvSpPr>
          <p:nvPr/>
        </p:nvSpPr>
        <p:spPr>
          <a:xfrm>
            <a:off x="784212" y="1364152"/>
            <a:ext cx="3736988" cy="34491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685793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Poppins" pitchFamily="2" charset="0"/>
              </a:defRPr>
            </a:lvl1pPr>
            <a:lvl2pPr marL="514345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2pPr>
            <a:lvl3pPr marL="857241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3pPr>
            <a:lvl4pPr marL="1200138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4pPr>
            <a:lvl5pPr marL="1543035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rgbClr val="140170"/>
                </a:solidFill>
                <a:latin typeface="Atyp BL Text" pitchFamily="2" charset="0"/>
                <a:ea typeface="Atyp BL Text" pitchFamily="2" charset="0"/>
                <a:cs typeface="+mn-cs"/>
              </a:defRPr>
            </a:lvl5pPr>
            <a:lvl6pPr marL="1885931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8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24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22" indent="-171449" algn="l" defTabSz="68579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/>
              <a:t>PREVENCE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Hlídkování u přechodů pro chodce (u škol)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Dodržování pořádku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Pochůzky – přímý kontakt je pro strážníky nejlepší formou komunikace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Upozorňovací/napomínací role 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Prevence přestupků (např. parkování)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Přednášky pro školky, školy, seniory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BESIP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Spolupodílení se na dopravních akcích spolu s PČR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Kurzy sebeobrany a preventivního chování</a:t>
            </a:r>
          </a:p>
          <a:p>
            <a:pPr marL="285750" indent="-285750">
              <a:buFontTx/>
              <a:buChar char="-"/>
            </a:pPr>
            <a:r>
              <a:rPr lang="cs-CZ" sz="1200" dirty="0"/>
              <a:t>Forenzní značení jízdních kol a kompenzačních pomůcek</a:t>
            </a:r>
          </a:p>
          <a:p>
            <a:pPr marL="285750" indent="-285750">
              <a:buFontTx/>
              <a:buChar char="-"/>
            </a:pPr>
            <a:endParaRPr lang="cs-CZ" sz="1400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55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03004-4F60-C8B0-523F-7121A309C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7E1F5456-A755-E43B-2DE1-429EC0681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Městská policie v Humpolci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8CE26-EF86-8AA3-37EA-5ACA8A21B8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212" y="1364152"/>
            <a:ext cx="7284844" cy="3109877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Obecně závazná vyhláška platí od 1.1.2025</a:t>
            </a:r>
          </a:p>
          <a:p>
            <a:pPr marL="285750" indent="-285750">
              <a:buFontTx/>
              <a:buChar char="-"/>
            </a:pPr>
            <a:r>
              <a:rPr lang="cs-CZ" dirty="0"/>
              <a:t>Koncept mikro městské policie o dvou strážnících</a:t>
            </a:r>
          </a:p>
          <a:p>
            <a:pPr marL="285750" indent="-285750">
              <a:buFontTx/>
              <a:buChar char="-"/>
            </a:pPr>
            <a:r>
              <a:rPr lang="cs-CZ" dirty="0"/>
              <a:t>Sídlo v ulici Příčná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Provozní výdaje cca 2 mil. za rok</a:t>
            </a:r>
          </a:p>
          <a:p>
            <a:pPr marL="285750" indent="-285750">
              <a:buFontTx/>
              <a:buChar char="-"/>
            </a:pPr>
            <a:r>
              <a:rPr lang="cs-CZ" dirty="0"/>
              <a:t>Nebudeme pořizovat vozidlo (pouze civilní automobil) ani zbraně</a:t>
            </a:r>
          </a:p>
          <a:p>
            <a:pPr marL="285750" indent="-285750">
              <a:buFontTx/>
              <a:buChar char="-"/>
            </a:pPr>
            <a:r>
              <a:rPr lang="cs-CZ" dirty="0"/>
              <a:t>Vybrané činnosti: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Úsekové měření na Rozkoši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Dodržování zřízené regulace parkování v centrálních částech města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Kontrola při objížďkách ve městě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Dohled při akcích pořádaných městem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Veřejný pořádek - bezpečnostní prvek</a:t>
            </a:r>
          </a:p>
          <a:p>
            <a:pPr marL="800095" lvl="1" indent="-285750">
              <a:buFontTx/>
              <a:buChar char="-"/>
            </a:pPr>
            <a:r>
              <a:rPr lang="cs-CZ" dirty="0"/>
              <a:t>Prevence ve školách, senioři </a:t>
            </a:r>
            <a:r>
              <a:rPr lang="cs-CZ" dirty="0" err="1"/>
              <a:t>kyberkriminalita</a:t>
            </a: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27A033-7CB0-9780-1B86-CA1F510D96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4936" y="162445"/>
            <a:ext cx="5238117" cy="378000"/>
          </a:xfrm>
        </p:spPr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</p:spTree>
    <p:extLst>
      <p:ext uri="{BB962C8B-B14F-4D97-AF65-F5344CB8AC3E}">
        <p14:creationId xmlns:p14="http://schemas.microsoft.com/office/powerpoint/2010/main" val="157323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D6B34-EFAC-5F0B-6C05-80AD1CCCD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8B2489E-823C-1407-FA01-D2C18A8D7C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Úsekové měření na Rozkoši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B980C7-63B5-4233-DFE2-21905A4223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212" y="1364152"/>
            <a:ext cx="7284844" cy="2991863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sz="1400" dirty="0"/>
              <a:t>Byly zpracovány statistiky dopravních přestupků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Za 7 dní překročilo rychlost celkem 64% projíždějících (27 814)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Rychlost 70 km/hod překročilo 683 vozidel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Cena za zřízení 2,5 mil Kč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Pokuty prvních 6 měsíců 5 mil Kč, dalších 6 měsíců 2 mil Kč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Dočasné posílení přestupkového oddělení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D996F6-94EA-190D-F9E7-F57BA1AB14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4936" y="162445"/>
            <a:ext cx="5238117" cy="378000"/>
          </a:xfrm>
        </p:spPr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</p:spTree>
    <p:extLst>
      <p:ext uri="{BB962C8B-B14F-4D97-AF65-F5344CB8AC3E}">
        <p14:creationId xmlns:p14="http://schemas.microsoft.com/office/powerpoint/2010/main" val="209405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F591B-2B72-E92E-609B-4DA831A71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D6CB99E-4026-30D9-BE67-2952022D8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rozpočtu na rok 2025 – položka MP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360D3BB-889C-DB95-8AE9-28B3BB8714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Zřízení městské policie v Humpolci</a:t>
            </a:r>
          </a:p>
        </p:txBody>
      </p:sp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63690C7C-0DAB-1A17-4682-B069B36D6C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348181"/>
              </p:ext>
            </p:extLst>
          </p:nvPr>
        </p:nvGraphicFramePr>
        <p:xfrm>
          <a:off x="943887" y="1570716"/>
          <a:ext cx="536257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62543" imgH="2676457" progId="Excel.Sheet.12">
                  <p:embed/>
                </p:oleObj>
              </mc:Choice>
              <mc:Fallback>
                <p:oleObj name="Worksheet" r:id="rId2" imgW="5362543" imgH="2676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43887" y="1570716"/>
                        <a:ext cx="5362575" cy="2676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425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581DD-02C8-234D-81EB-87F03D04D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5588" y="3240000"/>
            <a:ext cx="4023097" cy="810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8CF50A-AD77-254A-8806-E5A4DB3C6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704" y="1903499"/>
            <a:ext cx="6840000" cy="121852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0414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8.2_Prezentace_PowerPoint" id="{907455E2-8819-D146-AD85-15ED9D2547D0}" vid="{2237F9F5-3CA8-0144-A226-BD7F849AC5FD}"/>
    </a:ext>
  </a:extLst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8.2_Prezentace_PowerPoint" id="{907455E2-8819-D146-AD85-15ED9D2547D0}" vid="{18B0CFC3-1512-1343-A22A-0D2CDDEE2628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vzor</Template>
  <TotalTime>653</TotalTime>
  <Words>496</Words>
  <Application>Microsoft Office PowerPoint</Application>
  <PresentationFormat>Předvádění na obrazovce (16:9)</PresentationFormat>
  <Paragraphs>84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Atyp BL Display</vt:lpstr>
      <vt:lpstr>Atyp BL Text</vt:lpstr>
      <vt:lpstr>Calibri</vt:lpstr>
      <vt:lpstr>Calibri Light</vt:lpstr>
      <vt:lpstr>Poppins</vt:lpstr>
      <vt:lpstr>Motiv Office</vt:lpstr>
      <vt:lpstr>Vlastní návrh</vt:lpstr>
      <vt:lpstr>Worksheet</vt:lpstr>
      <vt:lpstr>Zřízení městské policie  v Humpolci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Samková</dc:creator>
  <cp:lastModifiedBy>Petr Machek</cp:lastModifiedBy>
  <cp:revision>24</cp:revision>
  <dcterms:created xsi:type="dcterms:W3CDTF">2023-06-08T07:44:08Z</dcterms:created>
  <dcterms:modified xsi:type="dcterms:W3CDTF">2024-11-30T22:37:29Z</dcterms:modified>
</cp:coreProperties>
</file>